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69" r:id="rId3"/>
    <p:sldId id="272" r:id="rId4"/>
    <p:sldId id="258" r:id="rId5"/>
    <p:sldId id="270" r:id="rId6"/>
    <p:sldId id="259" r:id="rId7"/>
    <p:sldId id="271" r:id="rId8"/>
    <p:sldId id="260" r:id="rId9"/>
    <p:sldId id="262" r:id="rId10"/>
    <p:sldId id="261" r:id="rId11"/>
    <p:sldId id="263" r:id="rId12"/>
    <p:sldId id="264" r:id="rId13"/>
    <p:sldId id="265" r:id="rId14"/>
    <p:sldId id="266" r:id="rId15"/>
    <p:sldId id="267" r:id="rId16"/>
    <p:sldId id="268" r:id="rId17"/>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0" autoAdjust="0"/>
    <p:restoredTop sz="60323" autoAdjust="0"/>
  </p:normalViewPr>
  <p:slideViewPr>
    <p:cSldViewPr>
      <p:cViewPr varScale="1">
        <p:scale>
          <a:sx n="42" d="100"/>
          <a:sy n="42" d="100"/>
        </p:scale>
        <p:origin x="-1626"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5E83D6-F2FA-494C-94E4-E3DDDA4F93D9}" type="datetimeFigureOut">
              <a:rPr lang="es-AR" smtClean="0"/>
              <a:t>13/08/2010</a:t>
            </a:fld>
            <a:endParaRPr lang="es-A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94F1A4-9E02-42A3-A48D-511FB3467974}" type="slidenum">
              <a:rPr lang="es-AR" smtClean="0"/>
              <a:t>‹#›</a:t>
            </a:fld>
            <a:endParaRPr lang="es-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err="1" smtClean="0"/>
              <a:t>Pronosticos</a:t>
            </a:r>
            <a:r>
              <a:rPr lang="es-ES_tradnl" dirty="0" smtClean="0"/>
              <a:t> de oleaje muy usados.</a:t>
            </a:r>
          </a:p>
          <a:p>
            <a:r>
              <a:rPr lang="es-ES_tradnl" dirty="0" smtClean="0"/>
              <a:t>Los pronosticadores existentes, solo predicen el oleaje en alta mar.</a:t>
            </a:r>
          </a:p>
          <a:p>
            <a:r>
              <a:rPr lang="es-ES_tradnl" dirty="0" smtClean="0"/>
              <a:t>Actualmente, los deportistas recorren largas distancias en busca de las mejores condiciones.</a:t>
            </a:r>
          </a:p>
          <a:p>
            <a:r>
              <a:rPr lang="es-ES_tradnl" dirty="0" smtClean="0"/>
              <a:t>Existen modelos de predicción en la cercanía de la costa pero requieren datos complejos de obtener.</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t>3</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dirty="0" err="1" smtClean="0"/>
              <a:t>Pronosticos</a:t>
            </a:r>
            <a:r>
              <a:rPr lang="es-ES_tradnl" dirty="0" smtClean="0"/>
              <a:t> de oleaje muy usados.</a:t>
            </a:r>
          </a:p>
          <a:p>
            <a:r>
              <a:rPr lang="es-ES_tradnl" dirty="0" smtClean="0"/>
              <a:t>Los pronosticadores existentes, solo predicen el oleaje en alta mar.</a:t>
            </a:r>
          </a:p>
          <a:p>
            <a:r>
              <a:rPr lang="es-ES_tradnl" dirty="0" smtClean="0"/>
              <a:t>Actualmente, los deportistas recorren largas distancias en busca de las mejores condiciones.</a:t>
            </a:r>
          </a:p>
          <a:p>
            <a:r>
              <a:rPr lang="es-ES_tradnl" dirty="0" smtClean="0"/>
              <a:t>Existen modelos de predicción en la cercanía de la costa pero requieren datos complejos de obtener.</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t>4</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Without fail, ocean waves break on our coasts every few seconds. </a:t>
            </a:r>
          </a:p>
          <a:p>
            <a:r>
              <a:rPr lang="en-US" sz="1200" b="0" i="0" kern="1200" dirty="0" smtClean="0">
                <a:solidFill>
                  <a:schemeClr val="tx1"/>
                </a:solidFill>
                <a:latin typeface="+mn-lt"/>
                <a:ea typeface="+mn-ea"/>
                <a:cs typeface="+mn-cs"/>
              </a:rPr>
              <a:t>These waves impact public safety, commerce, navigation, and, of course recreation.</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 Predicting these waves has driven efforts to model them for more than two decades.  The benefits these models provide extend far beyond helping us decide where to catch the best break:</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Wave models are used operationally to predict wave conditions during operations at sea.</a:t>
            </a:r>
          </a:p>
          <a:p>
            <a:r>
              <a:rPr lang="en-US" sz="1200" b="0" i="0" kern="1200" dirty="0" smtClean="0">
                <a:solidFill>
                  <a:schemeClr val="tx1"/>
                </a:solidFill>
                <a:latin typeface="+mn-lt"/>
                <a:ea typeface="+mn-ea"/>
                <a:cs typeface="+mn-cs"/>
              </a:rPr>
              <a:t>Wave predictions in coastal waters allow us to safely navigate in and out of ports.</a:t>
            </a:r>
          </a:p>
          <a:p>
            <a:r>
              <a:rPr lang="en-US" sz="1200" b="0" i="0" kern="1200" dirty="0" err="1" smtClean="0">
                <a:solidFill>
                  <a:schemeClr val="tx1"/>
                </a:solidFill>
                <a:latin typeface="+mn-lt"/>
                <a:ea typeface="+mn-ea"/>
                <a:cs typeface="+mn-cs"/>
              </a:rPr>
              <a:t>Nearshore</a:t>
            </a:r>
            <a:r>
              <a:rPr lang="en-US" sz="1200" b="0" i="0" kern="1200" dirty="0" smtClean="0">
                <a:solidFill>
                  <a:schemeClr val="tx1"/>
                </a:solidFill>
                <a:latin typeface="+mn-lt"/>
                <a:ea typeface="+mn-ea"/>
                <a:cs typeface="+mn-cs"/>
              </a:rPr>
              <a:t> wave models can be used during the design stage of coastal structures such as jetties to test their effectiveness.</a:t>
            </a:r>
          </a:p>
          <a:p>
            <a:r>
              <a:rPr lang="en-US" sz="1200" b="0" i="0" kern="1200" dirty="0" err="1" smtClean="0">
                <a:solidFill>
                  <a:schemeClr val="tx1"/>
                </a:solidFill>
                <a:latin typeface="+mn-lt"/>
                <a:ea typeface="+mn-ea"/>
                <a:cs typeface="+mn-cs"/>
              </a:rPr>
              <a:t>Nearshore</a:t>
            </a:r>
            <a:r>
              <a:rPr lang="en-US" sz="1200" b="0" i="0" kern="1200" dirty="0" smtClean="0">
                <a:solidFill>
                  <a:schemeClr val="tx1"/>
                </a:solidFill>
                <a:latin typeface="+mn-lt"/>
                <a:ea typeface="+mn-ea"/>
                <a:cs typeface="+mn-cs"/>
              </a:rPr>
              <a:t> wave models are an important component of coastal inundation models that seek to simulate hurricane storm surges. Furthermore, wave growth can profoundly alter hurricane winds and boundary layer processes.</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t>5</a:t>
            </a:fld>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en 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entero</a:t>
            </a:r>
            <a:endParaRPr lang="en-US" sz="1200" kern="1200" baseline="0" dirty="0" smtClean="0">
              <a:solidFill>
                <a:schemeClr val="tx1"/>
              </a:solidFill>
              <a:latin typeface="+mn-lt"/>
              <a:ea typeface="+mn-ea"/>
              <a:cs typeface="+mn-cs"/>
            </a:endParaRP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Pronosticos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nivel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mundial</a:t>
            </a:r>
            <a:endParaRPr lang="en-US" sz="1200" kern="1200" baseline="0" dirty="0" smtClean="0">
              <a:solidFill>
                <a:schemeClr val="tx1"/>
              </a:solidFill>
              <a:latin typeface="+mn-lt"/>
              <a:ea typeface="+mn-ea"/>
              <a:cs typeface="+mn-cs"/>
            </a:endParaRPr>
          </a:p>
          <a:p>
            <a:pPr rtl="0" eaLnBrk="1" fontAlgn="base" latinLnBrk="0" hangingPunct="1"/>
            <a:endParaRPr lang="en-US" sz="1200" kern="1200" baseline="0" dirty="0" smtClean="0">
              <a:solidFill>
                <a:schemeClr val="tx1"/>
              </a:solidFill>
              <a:latin typeface="+mn-lt"/>
              <a:ea typeface="+mn-ea"/>
              <a:cs typeface="+mn-cs"/>
            </a:endParaRPr>
          </a:p>
          <a:p>
            <a:pPr rtl="0" eaLnBrk="1" latinLnBrk="0" hangingPunct="1"/>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Buen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endParaRPr lang="es-AR" dirty="0" smtClean="0"/>
          </a:p>
          <a:p>
            <a:pPr rtl="0" eaLnBrk="1" fontAlgn="base" latinLnBrk="0" hangingPunct="1"/>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 </a:t>
            </a:r>
            <a:r>
              <a:rPr lang="en-US" sz="1200" b="1" kern="1200" baseline="0" dirty="0" err="1" smtClean="0">
                <a:solidFill>
                  <a:schemeClr val="tx1"/>
                </a:solidFill>
                <a:latin typeface="+mn-lt"/>
                <a:ea typeface="+mn-ea"/>
                <a:cs typeface="+mn-cs"/>
              </a:rPr>
              <a:t>Falta</a:t>
            </a:r>
            <a:r>
              <a:rPr lang="en-US" sz="1200" b="1" kern="1200" baseline="0" dirty="0" smtClean="0">
                <a:solidFill>
                  <a:schemeClr val="tx1"/>
                </a:solidFill>
                <a:latin typeface="+mn-lt"/>
                <a:ea typeface="+mn-ea"/>
                <a:cs typeface="+mn-cs"/>
              </a:rPr>
              <a:t> de precision en la </a:t>
            </a:r>
            <a:r>
              <a:rPr lang="en-US" sz="1200" b="1" kern="1200" baseline="0" dirty="0" err="1" smtClean="0">
                <a:solidFill>
                  <a:schemeClr val="tx1"/>
                </a:solidFill>
                <a:latin typeface="+mn-lt"/>
                <a:ea typeface="+mn-ea"/>
                <a:cs typeface="+mn-cs"/>
              </a:rPr>
              <a:t>cercania</a:t>
            </a:r>
            <a:r>
              <a:rPr lang="en-US" sz="1200" b="1" kern="1200" baseline="0" dirty="0" smtClean="0">
                <a:solidFill>
                  <a:schemeClr val="tx1"/>
                </a:solidFill>
                <a:latin typeface="+mn-lt"/>
                <a:ea typeface="+mn-ea"/>
                <a:cs typeface="+mn-cs"/>
              </a:rPr>
              <a:t> de la </a:t>
            </a:r>
            <a:r>
              <a:rPr lang="en-US" sz="1200" b="1" kern="1200" baseline="0" dirty="0" err="1" smtClean="0">
                <a:solidFill>
                  <a:schemeClr val="tx1"/>
                </a:solidFill>
                <a:latin typeface="+mn-lt"/>
                <a:ea typeface="+mn-ea"/>
                <a:cs typeface="+mn-cs"/>
              </a:rPr>
              <a:t>costa</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t>7</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	En la actualidad existen una variedad de deportes acuáticos que se ven beneficiados por los pronósticos acerca del oleaje en una zona cercana a la costa. Ejemplos de estos pueden ser el surf, windsurf, </a:t>
            </a:r>
            <a:r>
              <a:rPr lang="es-ES_tradnl" sz="1200" kern="1200" dirty="0" err="1" smtClean="0">
                <a:solidFill>
                  <a:schemeClr val="tx1"/>
                </a:solidFill>
                <a:latin typeface="+mn-lt"/>
                <a:ea typeface="+mn-ea"/>
                <a:cs typeface="+mn-cs"/>
              </a:rPr>
              <a:t>kitesurf</a:t>
            </a:r>
            <a:r>
              <a:rPr lang="es-ES_tradnl" sz="1200" kern="1200" dirty="0" smtClean="0">
                <a:solidFill>
                  <a:schemeClr val="tx1"/>
                </a:solidFill>
                <a:latin typeface="+mn-lt"/>
                <a:ea typeface="+mn-ea"/>
                <a:cs typeface="+mn-cs"/>
              </a:rPr>
              <a:t>, kayak, etc. Los deportistas están sumamente atentos a las condiciones que presenta el mar diariamente para evaluar la playa en la que van a practicar su deporte. Utilizando un pronóstico de oleaje el deportista puede planificar sus actividades para lograr estar presente en el lugar que presenta las mejores condiciones. Eventualmente el deportista puede evitarse recorridas extensas buscando el sitio con las mejores condiciones del día.</a:t>
            </a:r>
            <a:endParaRPr lang="es-AR"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	Actualmente los pronósticos de oleaje son derivados a partir de la resolución de un modelo matemático global sumamente complejo cuyas predicciones son calculadas en zonas alejadas de la costa, varios kilómetros mar adentro. Este provee de la predicción de la altura de las olas, la dirección de las mismas y el período (tiempo entre una ola y la siguiente). Si bien este pronóstico tiene buen rendimiento en alta mar, no sucede lo mismo en la cercanía de la costa. Esto se debe a que la interacción de las olas con el lecho marino cercano no es contemplada por estos modelos. De acuerdo a la geografía de la costa puede suceder que en un rango de 15 km un lugar presente condiciones apropiadas para la práctica del deporte mientras que en otro las condiciones sean totalmente desfavorables. Por esta razón es que la utilización de un pronóstico preciso en las cercanías de la costa (exactamente donde el mar es lo suficientemente poco profundo para que las olas rompan) es de suma utilidad.</a:t>
            </a:r>
            <a:endParaRPr lang="es-AR"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	Existen modelos para contemplar el comportamiento de las olas en las cercanías de la costa. Los mismos reciben como entrada los datos de pronóstico de alta mar e información acerca del lecho marino. Utilizando estos datos los mismos proveen un refinamiento al pronóstico inicial. Si bien estos modelos poseen un buen comportamiento, su limitación está relacionada con la obtención de los datos del lecho marino. Usualmente la obtención de estos datos es costosa y no se encuentra disponible en todos los lugares.</a:t>
            </a:r>
            <a:endParaRPr lang="es-AR" sz="1200" kern="1200" dirty="0" smtClean="0">
              <a:solidFill>
                <a:schemeClr val="tx1"/>
              </a:solidFill>
              <a:latin typeface="+mn-lt"/>
              <a:ea typeface="+mn-ea"/>
              <a:cs typeface="+mn-cs"/>
            </a:endParaRPr>
          </a:p>
          <a:p>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11</a:t>
            </a:fld>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12</a:t>
            </a:fld>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19" name="Footer Placeholder 18"/>
          <p:cNvSpPr>
            <a:spLocks noGrp="1"/>
          </p:cNvSpPr>
          <p:nvPr>
            <p:ph type="ftr" sz="quarter" idx="11"/>
          </p:nvPr>
        </p:nvSpPr>
        <p:spPr/>
        <p:txBody>
          <a:bodyPr/>
          <a:lstStyle/>
          <a:p>
            <a:endParaRPr lang="es-AR"/>
          </a:p>
        </p:txBody>
      </p:sp>
      <p:sp>
        <p:nvSpPr>
          <p:cNvPr id="27" name="Slide Number Placeholder 26"/>
          <p:cNvSpPr>
            <a:spLocks noGrp="1"/>
          </p:cNvSpPr>
          <p:nvPr>
            <p:ph type="sldNum" sz="quarter" idx="12"/>
          </p:nvPr>
        </p:nvSpPr>
        <p:spPr/>
        <p:txBody>
          <a:bodyPr/>
          <a:lstStyle/>
          <a:p>
            <a:fld id="{D19280F0-3E0F-4CCA-BDFB-00F856E1CA16}" type="slidenum">
              <a:rPr lang="es-AR" smtClean="0"/>
              <a:pPr/>
              <a:t>‹#›</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841DEE1-7CBC-4AC5-8CB0-36222882615A}" type="datetimeFigureOut">
              <a:rPr lang="es-AR" smtClean="0"/>
              <a:pPr/>
              <a:t>11/08/2010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a:xfrm>
            <a:off x="8077200" y="6356350"/>
            <a:ext cx="609600" cy="365125"/>
          </a:xfrm>
        </p:spPr>
        <p:txBody>
          <a:bodyPr/>
          <a:lstStyle/>
          <a:p>
            <a:fld id="{D19280F0-3E0F-4CCA-BDFB-00F856E1CA16}" type="slidenum">
              <a:rPr lang="es-AR" smtClean="0"/>
              <a:pPr/>
              <a:t>‹#›</a:t>
            </a:fld>
            <a:endParaRPr lang="es-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841DEE1-7CBC-4AC5-8CB0-36222882615A}" type="datetimeFigureOut">
              <a:rPr lang="es-AR" smtClean="0"/>
              <a:pPr/>
              <a:t>11/08/2010</a:t>
            </a:fld>
            <a:endParaRPr lang="es-A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19280F0-3E0F-4CCA-BDFB-00F856E1CA16}" type="slidenum">
              <a:rPr lang="es-AR" smtClean="0"/>
              <a:pPr/>
              <a:t>‹#›</a:t>
            </a:fld>
            <a:endParaRPr lang="es-A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file:///C:\Users\esteban\Desktop\world%20forecast.avi" TargetMode="External"/><Relationship Id="rId5" Type="http://schemas.openxmlformats.org/officeDocument/2006/relationships/image" Target="../media/image7.png"/><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Surf-Forecaster</a:t>
            </a:r>
            <a:endParaRPr lang="es-AR" dirty="0"/>
          </a:p>
        </p:txBody>
      </p:sp>
      <p:sp>
        <p:nvSpPr>
          <p:cNvPr id="3" name="Subtitle 2"/>
          <p:cNvSpPr>
            <a:spLocks noGrp="1"/>
          </p:cNvSpPr>
          <p:nvPr>
            <p:ph type="subTitle" idx="1"/>
          </p:nvPr>
        </p:nvSpPr>
        <p:spPr/>
        <p:txBody>
          <a:bodyPr>
            <a:normAutofit lnSpcReduction="10000"/>
          </a:bodyPr>
          <a:lstStyle/>
          <a:p>
            <a:r>
              <a:rPr lang="en-US" dirty="0" smtClean="0"/>
              <a:t>“</a:t>
            </a:r>
            <a:r>
              <a:rPr lang="es-ES_tradnl" dirty="0" smtClean="0"/>
              <a:t>Un enfoque para predicción del oleaje basado en análisis de regresión con técnicas de aprendizaje supervisado</a:t>
            </a:r>
            <a:endParaRPr lang="es-AR" dirty="0" smtClean="0"/>
          </a:p>
          <a:p>
            <a:r>
              <a:rPr lang="en-US" dirty="0" smtClean="0"/>
              <a:t>”</a:t>
            </a:r>
            <a:endParaRPr lang="es-A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Motivacion</a:t>
            </a:r>
            <a:endParaRPr lang="es-AR" dirty="0"/>
          </a:p>
        </p:txBody>
      </p:sp>
      <p:sp>
        <p:nvSpPr>
          <p:cNvPr id="3" name="Content Placeholder 2"/>
          <p:cNvSpPr>
            <a:spLocks noGrp="1"/>
          </p:cNvSpPr>
          <p:nvPr>
            <p:ph idx="1"/>
          </p:nvPr>
        </p:nvSpPr>
        <p:spPr/>
        <p:txBody>
          <a:bodyPr>
            <a:normAutofit fontScale="92500" lnSpcReduction="20000"/>
          </a:bodyPr>
          <a:lstStyle/>
          <a:p>
            <a:r>
              <a:rPr lang="en-US" dirty="0" smtClean="0"/>
              <a:t>Multiples </a:t>
            </a:r>
            <a:r>
              <a:rPr lang="en-US" dirty="0" err="1" smtClean="0"/>
              <a:t>actividades</a:t>
            </a:r>
            <a:r>
              <a:rPr lang="en-US" dirty="0" smtClean="0"/>
              <a:t> </a:t>
            </a:r>
            <a:r>
              <a:rPr lang="en-US" dirty="0" err="1" smtClean="0"/>
              <a:t>utilizan</a:t>
            </a:r>
            <a:r>
              <a:rPr lang="en-US" dirty="0" smtClean="0"/>
              <a:t> </a:t>
            </a:r>
            <a:r>
              <a:rPr lang="en-US" dirty="0" err="1" smtClean="0"/>
              <a:t>pronosticos</a:t>
            </a:r>
            <a:r>
              <a:rPr lang="en-US" dirty="0" smtClean="0"/>
              <a:t> de </a:t>
            </a:r>
            <a:r>
              <a:rPr lang="en-US" dirty="0" err="1" smtClean="0"/>
              <a:t>olas</a:t>
            </a:r>
            <a:endParaRPr lang="en-US" dirty="0" smtClean="0"/>
          </a:p>
          <a:p>
            <a:pPr lvl="7"/>
            <a:endParaRPr lang="en-US" dirty="0" smtClean="0"/>
          </a:p>
          <a:p>
            <a:pPr lvl="7"/>
            <a:r>
              <a:rPr lang="en-US" dirty="0" err="1" smtClean="0"/>
              <a:t>Navegación</a:t>
            </a:r>
            <a:r>
              <a:rPr lang="en-US" dirty="0" smtClean="0"/>
              <a:t> </a:t>
            </a:r>
          </a:p>
          <a:p>
            <a:pPr lvl="7"/>
            <a:r>
              <a:rPr lang="en-US" dirty="0" err="1" smtClean="0"/>
              <a:t>Operación</a:t>
            </a:r>
            <a:r>
              <a:rPr lang="en-US" dirty="0" smtClean="0"/>
              <a:t> de </a:t>
            </a:r>
            <a:r>
              <a:rPr lang="en-US" dirty="0" err="1" smtClean="0"/>
              <a:t>puertos</a:t>
            </a:r>
            <a:endParaRPr lang="en-US" dirty="0" smtClean="0"/>
          </a:p>
          <a:p>
            <a:pPr lvl="7"/>
            <a:r>
              <a:rPr lang="en-US" dirty="0" err="1" smtClean="0"/>
              <a:t>Deportes</a:t>
            </a:r>
            <a:r>
              <a:rPr lang="en-US" dirty="0" smtClean="0"/>
              <a:t> </a:t>
            </a:r>
            <a:r>
              <a:rPr lang="en-US" dirty="0" err="1" smtClean="0"/>
              <a:t>acuaticos</a:t>
            </a:r>
            <a:r>
              <a:rPr lang="en-US" dirty="0" smtClean="0"/>
              <a:t>(Surf, </a:t>
            </a:r>
            <a:r>
              <a:rPr lang="en-US" dirty="0" err="1" smtClean="0"/>
              <a:t>Kayac</a:t>
            </a:r>
            <a:r>
              <a:rPr lang="en-US" dirty="0" smtClean="0"/>
              <a:t>, windsurf, etc)</a:t>
            </a:r>
          </a:p>
          <a:p>
            <a:pPr lvl="7"/>
            <a:r>
              <a:rPr lang="en-US" dirty="0" err="1" smtClean="0"/>
              <a:t>Seguridad</a:t>
            </a:r>
            <a:r>
              <a:rPr lang="en-US" dirty="0" smtClean="0"/>
              <a:t> </a:t>
            </a:r>
            <a:r>
              <a:rPr lang="en-US" dirty="0" err="1" smtClean="0"/>
              <a:t>Costera</a:t>
            </a:r>
            <a:endParaRPr lang="en-US" dirty="0" smtClean="0"/>
          </a:p>
          <a:p>
            <a:pPr lvl="8">
              <a:buNone/>
            </a:pPr>
            <a:endParaRPr lang="en-US" dirty="0" smtClean="0"/>
          </a:p>
          <a:p>
            <a:endParaRPr lang="en-US" dirty="0" smtClean="0"/>
          </a:p>
          <a:p>
            <a:r>
              <a:rPr lang="en-US" dirty="0" err="1" smtClean="0"/>
              <a:t>WaveWatch</a:t>
            </a:r>
            <a:r>
              <a:rPr lang="en-US" dirty="0" smtClean="0"/>
              <a:t> III</a:t>
            </a:r>
            <a:endParaRPr lang="en-US" dirty="0" smtClean="0"/>
          </a:p>
          <a:p>
            <a:pPr lvl="8"/>
            <a:r>
              <a:rPr lang="en-US" dirty="0" err="1" smtClean="0"/>
              <a:t>Modelo</a:t>
            </a:r>
            <a:r>
              <a:rPr lang="en-US" dirty="0" smtClean="0"/>
              <a:t> de </a:t>
            </a:r>
            <a:r>
              <a:rPr lang="en-US" dirty="0" err="1" smtClean="0"/>
              <a:t>pronostico</a:t>
            </a:r>
            <a:r>
              <a:rPr lang="en-US" dirty="0" smtClean="0"/>
              <a:t> de </a:t>
            </a:r>
            <a:r>
              <a:rPr lang="en-US" dirty="0" err="1" smtClean="0"/>
              <a:t>olas</a:t>
            </a:r>
            <a:endParaRPr lang="en-US" dirty="0" smtClean="0"/>
          </a:p>
          <a:p>
            <a:pPr lvl="8"/>
            <a:endParaRPr lang="en-US" dirty="0" smtClean="0"/>
          </a:p>
          <a:p>
            <a:pPr lvl="8"/>
            <a:r>
              <a:rPr lang="en-US" dirty="0" err="1" smtClean="0"/>
              <a:t>Mas</a:t>
            </a:r>
            <a:r>
              <a:rPr lang="en-US" dirty="0" smtClean="0"/>
              <a:t> </a:t>
            </a:r>
            <a:r>
              <a:rPr lang="en-US" dirty="0" err="1" smtClean="0"/>
              <a:t>utilizado</a:t>
            </a:r>
            <a:r>
              <a:rPr lang="en-US" dirty="0" smtClean="0"/>
              <a:t> en el </a:t>
            </a:r>
            <a:r>
              <a:rPr lang="en-US" dirty="0" err="1" smtClean="0"/>
              <a:t>mundo</a:t>
            </a:r>
            <a:r>
              <a:rPr lang="en-US" dirty="0" smtClean="0"/>
              <a:t> </a:t>
            </a:r>
            <a:r>
              <a:rPr lang="en-US" dirty="0" err="1" smtClean="0"/>
              <a:t>entero</a:t>
            </a:r>
            <a:endParaRPr lang="en-US" dirty="0" smtClean="0"/>
          </a:p>
          <a:p>
            <a:pPr lvl="8">
              <a:buNone/>
            </a:pPr>
            <a:endParaRPr lang="en-US" dirty="0" smtClean="0"/>
          </a:p>
          <a:p>
            <a:pPr lvl="8"/>
            <a:r>
              <a:rPr lang="en-US" dirty="0" err="1" smtClean="0"/>
              <a:t>Pronosticos</a:t>
            </a:r>
            <a:r>
              <a:rPr lang="en-US" dirty="0" smtClean="0"/>
              <a:t> a </a:t>
            </a:r>
            <a:r>
              <a:rPr lang="en-US" dirty="0" err="1" smtClean="0"/>
              <a:t>nivel</a:t>
            </a:r>
            <a:r>
              <a:rPr lang="en-US" dirty="0" smtClean="0"/>
              <a:t> </a:t>
            </a:r>
            <a:r>
              <a:rPr lang="en-US" dirty="0" err="1" smtClean="0"/>
              <a:t>mundial</a:t>
            </a:r>
            <a:endParaRPr lang="en-US" dirty="0" smtClean="0"/>
          </a:p>
          <a:p>
            <a:pPr lvl="8"/>
            <a:endParaRPr lang="en-US" dirty="0" smtClean="0"/>
          </a:p>
          <a:p>
            <a:pPr lvl="8"/>
            <a:r>
              <a:rPr lang="en-US" dirty="0" err="1" smtClean="0"/>
              <a:t>Buen</a:t>
            </a:r>
            <a:r>
              <a:rPr lang="en-US" dirty="0" smtClean="0"/>
              <a:t> </a:t>
            </a:r>
            <a:r>
              <a:rPr lang="en-US" dirty="0" err="1" smtClean="0"/>
              <a:t>Rendimiento</a:t>
            </a:r>
            <a:r>
              <a:rPr lang="en-US" dirty="0" smtClean="0"/>
              <a:t> en </a:t>
            </a:r>
            <a:r>
              <a:rPr lang="en-US" dirty="0" err="1" smtClean="0"/>
              <a:t>alta</a:t>
            </a:r>
            <a:r>
              <a:rPr lang="en-US" dirty="0" smtClean="0"/>
              <a:t> mar </a:t>
            </a:r>
          </a:p>
          <a:p>
            <a:pPr lvl="8"/>
            <a:endParaRPr lang="en-US" dirty="0" smtClean="0"/>
          </a:p>
          <a:p>
            <a:pPr lvl="8"/>
            <a:r>
              <a:rPr lang="en-US" b="1" dirty="0" err="1" smtClean="0"/>
              <a:t>Falta</a:t>
            </a:r>
            <a:r>
              <a:rPr lang="en-US" b="1" dirty="0" smtClean="0"/>
              <a:t> de precision en la </a:t>
            </a:r>
            <a:r>
              <a:rPr lang="en-US" b="1" dirty="0" err="1" smtClean="0"/>
              <a:t>cercania</a:t>
            </a:r>
            <a:r>
              <a:rPr lang="en-US" b="1" dirty="0" smtClean="0"/>
              <a:t> de la </a:t>
            </a:r>
            <a:r>
              <a:rPr lang="en-US" b="1" dirty="0" err="1" smtClean="0"/>
              <a:t>costa</a:t>
            </a:r>
            <a:endParaRPr lang="en-US" b="1"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Objetivos</a:t>
            </a:r>
            <a:endParaRPr lang="es-AR" dirty="0"/>
          </a:p>
        </p:txBody>
      </p:sp>
      <p:sp>
        <p:nvSpPr>
          <p:cNvPr id="3" name="Content Placeholder 2"/>
          <p:cNvSpPr>
            <a:spLocks noGrp="1"/>
          </p:cNvSpPr>
          <p:nvPr>
            <p:ph idx="1"/>
          </p:nvPr>
        </p:nvSpPr>
        <p:spPr/>
        <p:txBody>
          <a:bodyPr>
            <a:normAutofit/>
          </a:bodyPr>
          <a:lstStyle/>
          <a:p>
            <a:endParaRPr lang="es-ES_tradnl" dirty="0" smtClean="0"/>
          </a:p>
          <a:p>
            <a:r>
              <a:rPr lang="es-ES_tradnl" dirty="0" smtClean="0"/>
              <a:t>Comparar el rendimiento de diferentes algoritmos de </a:t>
            </a:r>
            <a:r>
              <a:rPr lang="es-ES_tradnl" dirty="0" err="1" smtClean="0"/>
              <a:t>regresion</a:t>
            </a:r>
            <a:r>
              <a:rPr lang="es-ES_tradnl" dirty="0" smtClean="0"/>
              <a:t>, para el problema de </a:t>
            </a:r>
            <a:r>
              <a:rPr lang="es-ES_tradnl" dirty="0" err="1" smtClean="0"/>
              <a:t>prediccion</a:t>
            </a:r>
            <a:r>
              <a:rPr lang="es-ES_tradnl" dirty="0" smtClean="0"/>
              <a:t> planteado, para un caso de estudio especifico.</a:t>
            </a:r>
          </a:p>
          <a:p>
            <a:r>
              <a:rPr lang="es-ES_tradnl" dirty="0" err="1" smtClean="0"/>
              <a:t>Implementacion</a:t>
            </a:r>
            <a:r>
              <a:rPr lang="es-ES_tradnl" dirty="0" smtClean="0"/>
              <a:t> de un sistema de </a:t>
            </a:r>
            <a:r>
              <a:rPr lang="es-ES_tradnl" dirty="0" err="1" smtClean="0"/>
              <a:t>prediccion</a:t>
            </a:r>
            <a:r>
              <a:rPr lang="es-ES_tradnl" dirty="0" smtClean="0"/>
              <a:t> de oleaje que incorpore las </a:t>
            </a:r>
            <a:r>
              <a:rPr lang="es-ES_tradnl" dirty="0" err="1" smtClean="0"/>
              <a:t>tecnicas</a:t>
            </a:r>
            <a:r>
              <a:rPr lang="es-ES_tradnl" dirty="0" smtClean="0"/>
              <a:t> de aprendizaje de maquina estudiadas.</a:t>
            </a:r>
          </a:p>
          <a:p>
            <a:pPr>
              <a:buNone/>
            </a:pPr>
            <a:endParaRPr lang="es-ES_tradnl" dirty="0" smtClean="0"/>
          </a:p>
          <a:p>
            <a:endParaRPr lang="es-ES_tradnl" dirty="0" smtClean="0"/>
          </a:p>
          <a:p>
            <a:endParaRPr lang="es-ES_tradnl" dirty="0" smtClean="0"/>
          </a:p>
          <a:p>
            <a:endParaRPr lang="es-ES_tradnl" dirty="0" smtClean="0"/>
          </a:p>
          <a:p>
            <a:endParaRPr lang="es-A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71480"/>
            <a:ext cx="8229600" cy="1143000"/>
          </a:xfrm>
        </p:spPr>
        <p:txBody>
          <a:bodyPr/>
          <a:lstStyle/>
          <a:p>
            <a:r>
              <a:rPr lang="en-US" dirty="0" err="1" smtClean="0"/>
              <a:t>Caso</a:t>
            </a:r>
            <a:r>
              <a:rPr lang="en-US" dirty="0" smtClean="0"/>
              <a:t> de </a:t>
            </a:r>
            <a:r>
              <a:rPr lang="en-US" dirty="0" err="1" smtClean="0"/>
              <a:t>estudio</a:t>
            </a:r>
            <a:r>
              <a:rPr lang="en-US" dirty="0" smtClean="0"/>
              <a:t> - Lugar</a:t>
            </a:r>
            <a:endParaRPr lang="es-AR" dirty="0"/>
          </a:p>
        </p:txBody>
      </p:sp>
      <p:pic>
        <p:nvPicPr>
          <p:cNvPr id="4" name="Imagen 7"/>
          <p:cNvPicPr>
            <a:picLocks noGrp="1"/>
          </p:cNvPicPr>
          <p:nvPr>
            <p:ph idx="1"/>
          </p:nvPr>
        </p:nvPicPr>
        <p:blipFill>
          <a:blip r:embed="rId3" cstate="print"/>
          <a:srcRect/>
          <a:stretch>
            <a:fillRect/>
          </a:stretch>
        </p:blipFill>
        <p:spPr bwMode="auto">
          <a:xfrm>
            <a:off x="1500166" y="3357538"/>
            <a:ext cx="5857916" cy="3500462"/>
          </a:xfrm>
          <a:prstGeom prst="rect">
            <a:avLst/>
          </a:prstGeom>
          <a:noFill/>
          <a:ln w="9525">
            <a:noFill/>
            <a:miter lim="800000"/>
            <a:headEnd/>
            <a:tailEnd/>
          </a:ln>
        </p:spPr>
      </p:pic>
      <p:sp>
        <p:nvSpPr>
          <p:cNvPr id="5" name="TextBox 4"/>
          <p:cNvSpPr txBox="1"/>
          <p:nvPr/>
        </p:nvSpPr>
        <p:spPr>
          <a:xfrm>
            <a:off x="285720" y="1928802"/>
            <a:ext cx="8715404" cy="1200329"/>
          </a:xfrm>
          <a:prstGeom prst="rect">
            <a:avLst/>
          </a:prstGeom>
          <a:noFill/>
        </p:spPr>
        <p:txBody>
          <a:bodyPr wrap="square" rtlCol="0">
            <a:spAutoFit/>
          </a:bodyPr>
          <a:lstStyle/>
          <a:p>
            <a:r>
              <a:rPr lang="en-US" sz="2400" dirty="0" smtClean="0"/>
              <a:t>Oahu, Hawaii: </a:t>
            </a:r>
          </a:p>
          <a:p>
            <a:pPr lvl="1">
              <a:buFont typeface="Arial" pitchFamily="34" charset="0"/>
              <a:buChar char="•"/>
            </a:pPr>
            <a:r>
              <a:rPr lang="en-US" sz="2400" dirty="0" err="1" smtClean="0"/>
              <a:t>Histórico</a:t>
            </a:r>
            <a:r>
              <a:rPr lang="en-US" sz="2400" dirty="0" smtClean="0"/>
              <a:t> de </a:t>
            </a:r>
            <a:r>
              <a:rPr lang="en-US" sz="2400" dirty="0" err="1" smtClean="0"/>
              <a:t>predicciones</a:t>
            </a:r>
            <a:r>
              <a:rPr lang="en-US" sz="2400" dirty="0" smtClean="0"/>
              <a:t> del </a:t>
            </a:r>
            <a:r>
              <a:rPr lang="en-US" sz="2400" dirty="0" err="1" smtClean="0"/>
              <a:t>modelo</a:t>
            </a:r>
            <a:r>
              <a:rPr lang="en-US" sz="2400" dirty="0" smtClean="0"/>
              <a:t> </a:t>
            </a:r>
            <a:r>
              <a:rPr lang="en-US" sz="2400" dirty="0" err="1" smtClean="0"/>
              <a:t>WaveWatch</a:t>
            </a:r>
            <a:r>
              <a:rPr lang="en-US" sz="2400" dirty="0" smtClean="0"/>
              <a:t> III.</a:t>
            </a:r>
          </a:p>
          <a:p>
            <a:pPr lvl="1">
              <a:buFont typeface="Arial" pitchFamily="34" charset="0"/>
              <a:buChar char="•"/>
            </a:pPr>
            <a:r>
              <a:rPr lang="en-US" sz="2400" dirty="0" err="1" smtClean="0"/>
              <a:t>Histórico</a:t>
            </a:r>
            <a:r>
              <a:rPr lang="en-US" sz="2400" dirty="0" smtClean="0"/>
              <a:t> de </a:t>
            </a:r>
            <a:r>
              <a:rPr lang="en-US" sz="2400" dirty="0" err="1" smtClean="0"/>
              <a:t>Observaciones</a:t>
            </a:r>
            <a:r>
              <a:rPr lang="en-US" sz="2400" dirty="0" smtClean="0"/>
              <a:t> </a:t>
            </a:r>
            <a:r>
              <a:rPr lang="en-US" sz="2400" dirty="0" err="1" smtClean="0"/>
              <a:t>Visuales</a:t>
            </a:r>
            <a:r>
              <a:rPr lang="en-US" sz="2400" dirty="0" smtClean="0"/>
              <a:t> </a:t>
            </a:r>
            <a:r>
              <a:rPr lang="en-US" sz="2400" dirty="0" err="1" smtClean="0"/>
              <a:t>para</a:t>
            </a:r>
            <a:r>
              <a:rPr lang="en-US" sz="2400" dirty="0" smtClean="0"/>
              <a:t> 5 playas.</a:t>
            </a:r>
            <a:endParaRPr lang="es-AR"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Caso</a:t>
            </a:r>
            <a:r>
              <a:rPr lang="en-US" dirty="0" smtClean="0"/>
              <a:t> de </a:t>
            </a:r>
            <a:r>
              <a:rPr lang="en-US" dirty="0" err="1" smtClean="0"/>
              <a:t>estudio</a:t>
            </a:r>
            <a:r>
              <a:rPr lang="en-US" dirty="0" smtClean="0"/>
              <a:t> – </a:t>
            </a:r>
            <a:r>
              <a:rPr lang="en-US" dirty="0" err="1" smtClean="0"/>
              <a:t>Datos</a:t>
            </a:r>
            <a:r>
              <a:rPr lang="en-US" dirty="0" smtClean="0"/>
              <a:t> </a:t>
            </a:r>
            <a:r>
              <a:rPr lang="en-US" dirty="0" err="1" smtClean="0"/>
              <a:t>Utilizados</a:t>
            </a:r>
            <a:endParaRPr lang="es-AR" dirty="0"/>
          </a:p>
        </p:txBody>
      </p:sp>
      <p:sp>
        <p:nvSpPr>
          <p:cNvPr id="3" name="Content Placeholder 2"/>
          <p:cNvSpPr>
            <a:spLocks noGrp="1"/>
          </p:cNvSpPr>
          <p:nvPr>
            <p:ph idx="1"/>
          </p:nvPr>
        </p:nvSpPr>
        <p:spPr/>
        <p:txBody>
          <a:bodyPr/>
          <a:lstStyle/>
          <a:p>
            <a:r>
              <a:rPr lang="en-US" dirty="0" err="1" smtClean="0"/>
              <a:t>Observaciones</a:t>
            </a:r>
            <a:r>
              <a:rPr lang="en-US" dirty="0" smtClean="0"/>
              <a:t> </a:t>
            </a:r>
            <a:r>
              <a:rPr lang="en-US" dirty="0" err="1" smtClean="0"/>
              <a:t>Visuales</a:t>
            </a:r>
            <a:r>
              <a:rPr lang="en-US" dirty="0" smtClean="0"/>
              <a:t>:</a:t>
            </a:r>
          </a:p>
          <a:p>
            <a:pPr lvl="1"/>
            <a:endParaRPr lang="en-US" dirty="0" smtClean="0"/>
          </a:p>
          <a:p>
            <a:pPr lvl="1"/>
            <a:r>
              <a:rPr lang="en-US" dirty="0" err="1" smtClean="0"/>
              <a:t>Relevadas</a:t>
            </a:r>
            <a:r>
              <a:rPr lang="en-US" dirty="0" smtClean="0"/>
              <a:t> </a:t>
            </a:r>
            <a:r>
              <a:rPr lang="en-US" dirty="0" err="1" smtClean="0"/>
              <a:t>por</a:t>
            </a:r>
            <a:r>
              <a:rPr lang="en-US" dirty="0" smtClean="0"/>
              <a:t> el </a:t>
            </a:r>
            <a:r>
              <a:rPr lang="en-US" dirty="0" err="1" smtClean="0"/>
              <a:t>servicio</a:t>
            </a:r>
            <a:r>
              <a:rPr lang="en-US" dirty="0" smtClean="0"/>
              <a:t> de </a:t>
            </a:r>
            <a:r>
              <a:rPr lang="en-US" dirty="0" err="1" smtClean="0"/>
              <a:t>Guardavidas</a:t>
            </a:r>
            <a:r>
              <a:rPr lang="en-US" dirty="0" smtClean="0"/>
              <a:t> local</a:t>
            </a:r>
          </a:p>
          <a:p>
            <a:pPr lvl="1"/>
            <a:r>
              <a:rPr lang="en-US" dirty="0" err="1" smtClean="0"/>
              <a:t>Verificadas</a:t>
            </a:r>
            <a:r>
              <a:rPr lang="en-US" dirty="0" smtClean="0"/>
              <a:t> </a:t>
            </a:r>
            <a:r>
              <a:rPr lang="en-US" dirty="0" err="1" smtClean="0"/>
              <a:t>por</a:t>
            </a:r>
            <a:r>
              <a:rPr lang="en-US" dirty="0" smtClean="0"/>
              <a:t> un </a:t>
            </a:r>
            <a:r>
              <a:rPr lang="en-US" dirty="0" err="1" smtClean="0"/>
              <a:t>conjunto</a:t>
            </a:r>
            <a:r>
              <a:rPr lang="en-US" dirty="0" smtClean="0"/>
              <a:t> de </a:t>
            </a:r>
            <a:r>
              <a:rPr lang="en-US" dirty="0" err="1" smtClean="0"/>
              <a:t>expertos</a:t>
            </a:r>
            <a:r>
              <a:rPr lang="en-US" dirty="0" smtClean="0"/>
              <a:t> de la </a:t>
            </a:r>
            <a:r>
              <a:rPr lang="en-US" dirty="0" err="1" smtClean="0"/>
              <a:t>zona</a:t>
            </a:r>
            <a:endParaRPr lang="en-US" dirty="0" smtClean="0"/>
          </a:p>
          <a:p>
            <a:pPr lvl="1"/>
            <a:r>
              <a:rPr lang="en-US" dirty="0" err="1" smtClean="0"/>
              <a:t>Disponibles</a:t>
            </a:r>
            <a:r>
              <a:rPr lang="en-US" dirty="0" smtClean="0"/>
              <a:t> </a:t>
            </a:r>
            <a:r>
              <a:rPr lang="en-US" dirty="0" err="1" smtClean="0"/>
              <a:t>para</a:t>
            </a:r>
            <a:r>
              <a:rPr lang="en-US" dirty="0" smtClean="0"/>
              <a:t> los </a:t>
            </a:r>
            <a:r>
              <a:rPr lang="en-US" dirty="0" err="1" smtClean="0"/>
              <a:t>años</a:t>
            </a:r>
            <a:r>
              <a:rPr lang="en-US" dirty="0" smtClean="0"/>
              <a:t> 1967 – 2004</a:t>
            </a:r>
          </a:p>
          <a:p>
            <a:pPr lvl="1"/>
            <a:r>
              <a:rPr lang="en-US" dirty="0" err="1" smtClean="0"/>
              <a:t>Reportadas</a:t>
            </a:r>
            <a:r>
              <a:rPr lang="en-US" dirty="0" smtClean="0"/>
              <a:t> en HSF.(Hawaiian Scale Feet)</a:t>
            </a:r>
          </a:p>
          <a:p>
            <a:pPr lvl="1"/>
            <a:r>
              <a:rPr lang="en-US" dirty="0" err="1" smtClean="0"/>
              <a:t>Observacion</a:t>
            </a:r>
            <a:r>
              <a:rPr lang="en-US" dirty="0" smtClean="0"/>
              <a:t> de la </a:t>
            </a:r>
            <a:r>
              <a:rPr lang="en-US" dirty="0" err="1" smtClean="0"/>
              <a:t>altura</a:t>
            </a:r>
            <a:r>
              <a:rPr lang="en-US" dirty="0" smtClean="0"/>
              <a:t> de la </a:t>
            </a:r>
            <a:r>
              <a:rPr lang="en-US" dirty="0" err="1" smtClean="0"/>
              <a:t>ola</a:t>
            </a:r>
            <a:r>
              <a:rPr lang="en-US" dirty="0" smtClean="0"/>
              <a:t> maxima </a:t>
            </a:r>
            <a:r>
              <a:rPr lang="en-US" dirty="0" err="1" smtClean="0"/>
              <a:t>registrada</a:t>
            </a:r>
            <a:r>
              <a:rPr lang="en-US" dirty="0" smtClean="0"/>
              <a:t> </a:t>
            </a:r>
            <a:r>
              <a:rPr lang="en-US" dirty="0" err="1" smtClean="0"/>
              <a:t>durante</a:t>
            </a:r>
            <a:r>
              <a:rPr lang="en-US" dirty="0" smtClean="0"/>
              <a:t> el dia.</a:t>
            </a:r>
          </a:p>
          <a:p>
            <a:pPr lvl="1"/>
            <a:r>
              <a:rPr lang="en-US" dirty="0" err="1" smtClean="0"/>
              <a:t>Conjunto</a:t>
            </a:r>
            <a:r>
              <a:rPr lang="en-US" dirty="0" smtClean="0"/>
              <a:t> de </a:t>
            </a:r>
            <a:r>
              <a:rPr lang="en-US" dirty="0" err="1" smtClean="0"/>
              <a:t>datos</a:t>
            </a:r>
            <a:r>
              <a:rPr lang="en-US" dirty="0" smtClean="0"/>
              <a:t> </a:t>
            </a:r>
            <a:r>
              <a:rPr lang="en-US" dirty="0" err="1" smtClean="0"/>
              <a:t>destinados</a:t>
            </a:r>
            <a:r>
              <a:rPr lang="en-US" dirty="0" smtClean="0"/>
              <a:t> a </a:t>
            </a:r>
            <a:r>
              <a:rPr lang="en-US" dirty="0" err="1" smtClean="0"/>
              <a:t>investigación</a:t>
            </a:r>
            <a:r>
              <a:rPr lang="en-US" dirty="0" smtClean="0"/>
              <a:t>.</a:t>
            </a:r>
          </a:p>
          <a:p>
            <a:pPr lvl="1">
              <a:buNone/>
            </a:pPr>
            <a:endParaRPr lang="es-AR" dirty="0"/>
          </a:p>
        </p:txBody>
      </p:sp>
      <p:pic>
        <p:nvPicPr>
          <p:cNvPr id="19459" name="Picture 3"/>
          <p:cNvPicPr>
            <a:picLocks noChangeAspect="1" noChangeArrowheads="1"/>
          </p:cNvPicPr>
          <p:nvPr/>
        </p:nvPicPr>
        <p:blipFill>
          <a:blip r:embed="rId2" cstate="print"/>
          <a:srcRect/>
          <a:stretch>
            <a:fillRect/>
          </a:stretch>
        </p:blipFill>
        <p:spPr bwMode="auto">
          <a:xfrm>
            <a:off x="4786314" y="2000240"/>
            <a:ext cx="3556861" cy="23574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Caso</a:t>
            </a:r>
            <a:r>
              <a:rPr lang="en-US" dirty="0" smtClean="0"/>
              <a:t> de </a:t>
            </a:r>
            <a:r>
              <a:rPr lang="en-US" dirty="0" err="1" smtClean="0"/>
              <a:t>estudio</a:t>
            </a:r>
            <a:r>
              <a:rPr lang="en-US" dirty="0" smtClean="0"/>
              <a:t> – </a:t>
            </a:r>
            <a:r>
              <a:rPr lang="en-US" dirty="0" err="1" smtClean="0"/>
              <a:t>Datos</a:t>
            </a:r>
            <a:r>
              <a:rPr lang="en-US" dirty="0" smtClean="0"/>
              <a:t> </a:t>
            </a:r>
            <a:r>
              <a:rPr lang="en-US" dirty="0" err="1" smtClean="0"/>
              <a:t>Utilizados</a:t>
            </a:r>
            <a:endParaRPr lang="es-AR" dirty="0"/>
          </a:p>
        </p:txBody>
      </p:sp>
      <p:sp>
        <p:nvSpPr>
          <p:cNvPr id="3" name="Content Placeholder 2"/>
          <p:cNvSpPr>
            <a:spLocks noGrp="1"/>
          </p:cNvSpPr>
          <p:nvPr>
            <p:ph idx="1"/>
          </p:nvPr>
        </p:nvSpPr>
        <p:spPr/>
        <p:txBody>
          <a:bodyPr/>
          <a:lstStyle/>
          <a:p>
            <a:r>
              <a:rPr lang="en-US" dirty="0" err="1" smtClean="0"/>
              <a:t>Histórico</a:t>
            </a:r>
            <a:r>
              <a:rPr lang="en-US" dirty="0" smtClean="0"/>
              <a:t> de </a:t>
            </a:r>
            <a:r>
              <a:rPr lang="en-US" dirty="0" err="1" smtClean="0"/>
              <a:t>datos</a:t>
            </a:r>
            <a:r>
              <a:rPr lang="en-US" dirty="0" smtClean="0"/>
              <a:t> de </a:t>
            </a:r>
            <a:r>
              <a:rPr lang="en-US" dirty="0" err="1" smtClean="0"/>
              <a:t>alta</a:t>
            </a:r>
            <a:r>
              <a:rPr lang="en-US" dirty="0" smtClean="0"/>
              <a:t> mar</a:t>
            </a:r>
          </a:p>
          <a:p>
            <a:pPr lvl="1"/>
            <a:r>
              <a:rPr lang="en-US" dirty="0" err="1" smtClean="0"/>
              <a:t>Provisto</a:t>
            </a:r>
            <a:r>
              <a:rPr lang="en-US" dirty="0" smtClean="0"/>
              <a:t> </a:t>
            </a:r>
            <a:r>
              <a:rPr lang="en-US" dirty="0" err="1" smtClean="0"/>
              <a:t>por</a:t>
            </a:r>
            <a:r>
              <a:rPr lang="en-US" dirty="0" smtClean="0"/>
              <a:t> la </a:t>
            </a:r>
            <a:r>
              <a:rPr lang="en-US" dirty="0" err="1" smtClean="0"/>
              <a:t>agencia</a:t>
            </a:r>
            <a:r>
              <a:rPr lang="en-US" dirty="0" smtClean="0"/>
              <a:t> </a:t>
            </a:r>
            <a:r>
              <a:rPr lang="en-US" dirty="0" err="1" smtClean="0"/>
              <a:t>americana</a:t>
            </a:r>
            <a:r>
              <a:rPr lang="en-US" dirty="0" smtClean="0"/>
              <a:t> NOAA.</a:t>
            </a:r>
          </a:p>
          <a:p>
            <a:pPr lvl="1"/>
            <a:r>
              <a:rPr lang="en-US" dirty="0" err="1" smtClean="0"/>
              <a:t>Proveen</a:t>
            </a:r>
            <a:r>
              <a:rPr lang="en-US" dirty="0" smtClean="0"/>
              <a:t>:</a:t>
            </a:r>
          </a:p>
          <a:p>
            <a:pPr lvl="6"/>
            <a:r>
              <a:rPr lang="en-US" dirty="0" smtClean="0"/>
              <a:t> </a:t>
            </a:r>
            <a:r>
              <a:rPr lang="en-US" dirty="0" err="1" smtClean="0"/>
              <a:t>dirección</a:t>
            </a:r>
            <a:r>
              <a:rPr lang="en-US" dirty="0" smtClean="0"/>
              <a:t>, </a:t>
            </a:r>
            <a:r>
              <a:rPr lang="en-US" dirty="0" err="1" smtClean="0"/>
              <a:t>altura</a:t>
            </a:r>
            <a:r>
              <a:rPr lang="en-US" dirty="0" smtClean="0"/>
              <a:t>, </a:t>
            </a:r>
            <a:r>
              <a:rPr lang="en-US" dirty="0" err="1" smtClean="0"/>
              <a:t>período</a:t>
            </a:r>
            <a:r>
              <a:rPr lang="en-US" dirty="0" smtClean="0"/>
              <a:t> de </a:t>
            </a:r>
            <a:r>
              <a:rPr lang="en-US" dirty="0" err="1" smtClean="0"/>
              <a:t>olas</a:t>
            </a:r>
            <a:r>
              <a:rPr lang="en-US" dirty="0" smtClean="0"/>
              <a:t>.</a:t>
            </a:r>
          </a:p>
          <a:p>
            <a:pPr lvl="6"/>
            <a:r>
              <a:rPr lang="en-US" dirty="0" err="1" smtClean="0"/>
              <a:t>Dirección</a:t>
            </a:r>
            <a:r>
              <a:rPr lang="en-US" dirty="0" smtClean="0"/>
              <a:t> y </a:t>
            </a:r>
            <a:r>
              <a:rPr lang="en-US" dirty="0" err="1" smtClean="0"/>
              <a:t>velocidad</a:t>
            </a:r>
            <a:r>
              <a:rPr lang="en-US" dirty="0" smtClean="0"/>
              <a:t> del </a:t>
            </a:r>
            <a:r>
              <a:rPr lang="en-US" dirty="0" err="1" smtClean="0"/>
              <a:t>viento</a:t>
            </a:r>
            <a:r>
              <a:rPr lang="en-US" dirty="0" smtClean="0"/>
              <a:t>.</a:t>
            </a:r>
            <a:endParaRPr lang="es-AR" dirty="0" smtClean="0"/>
          </a:p>
          <a:p>
            <a:pPr lvl="1"/>
            <a:r>
              <a:rPr lang="en-US" dirty="0" err="1" smtClean="0"/>
              <a:t>Disponibles</a:t>
            </a:r>
            <a:r>
              <a:rPr lang="en-US" dirty="0" smtClean="0"/>
              <a:t> </a:t>
            </a:r>
            <a:r>
              <a:rPr lang="en-US" dirty="0" err="1" smtClean="0"/>
              <a:t>desde</a:t>
            </a:r>
            <a:r>
              <a:rPr lang="en-US" dirty="0" smtClean="0"/>
              <a:t> 1997-2004</a:t>
            </a:r>
          </a:p>
          <a:p>
            <a:pPr lvl="1"/>
            <a:r>
              <a:rPr lang="en-US" dirty="0" err="1" smtClean="0"/>
              <a:t>Intervalo</a:t>
            </a:r>
            <a:r>
              <a:rPr lang="en-US" dirty="0" smtClean="0"/>
              <a:t> </a:t>
            </a:r>
            <a:r>
              <a:rPr lang="en-US" dirty="0" err="1" smtClean="0"/>
              <a:t>cada</a:t>
            </a:r>
            <a:r>
              <a:rPr lang="en-US" dirty="0" smtClean="0"/>
              <a:t> 3 </a:t>
            </a:r>
            <a:r>
              <a:rPr lang="en-US" dirty="0" err="1" smtClean="0"/>
              <a:t>horas</a:t>
            </a:r>
            <a:r>
              <a:rPr lang="en-US" dirty="0" smtClean="0"/>
              <a:t>.</a:t>
            </a:r>
          </a:p>
          <a:p>
            <a:pPr lvl="1"/>
            <a:r>
              <a:rPr lang="en-US" dirty="0" err="1" smtClean="0"/>
              <a:t>Olas</a:t>
            </a:r>
            <a:r>
              <a:rPr lang="en-US" dirty="0" smtClean="0"/>
              <a:t> </a:t>
            </a:r>
            <a:r>
              <a:rPr lang="en-US" dirty="0" err="1" smtClean="0"/>
              <a:t>medidas</a:t>
            </a:r>
            <a:r>
              <a:rPr lang="en-US" dirty="0" smtClean="0"/>
              <a:t> en TTC(Trough To Crest).</a:t>
            </a:r>
          </a:p>
          <a:p>
            <a:pPr lvl="1"/>
            <a:endParaRPr lang="en-US" dirty="0" smtClean="0"/>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a:bodyPr>
          <a:lstStyle/>
          <a:p>
            <a:r>
              <a:rPr lang="en-US" sz="4300" dirty="0" err="1" smtClean="0"/>
              <a:t>Caso</a:t>
            </a:r>
            <a:r>
              <a:rPr lang="en-US" sz="4300" dirty="0" smtClean="0"/>
              <a:t> de </a:t>
            </a:r>
            <a:r>
              <a:rPr lang="en-US" sz="4300" dirty="0" err="1" smtClean="0"/>
              <a:t>estudio</a:t>
            </a:r>
            <a:r>
              <a:rPr lang="en-US" sz="4300" dirty="0" smtClean="0"/>
              <a:t> – </a:t>
            </a:r>
            <a:r>
              <a:rPr lang="en-US" sz="4300" dirty="0" err="1" smtClean="0"/>
              <a:t>Preprocesamiento</a:t>
            </a:r>
            <a:endParaRPr lang="es-AR" sz="4300" dirty="0"/>
          </a:p>
        </p:txBody>
      </p:sp>
      <p:sp>
        <p:nvSpPr>
          <p:cNvPr id="3" name="Content Placeholder 2"/>
          <p:cNvSpPr>
            <a:spLocks noGrp="1"/>
          </p:cNvSpPr>
          <p:nvPr>
            <p:ph idx="1"/>
          </p:nvPr>
        </p:nvSpPr>
        <p:spPr/>
        <p:txBody>
          <a:bodyPr/>
          <a:lstStyle/>
          <a:p>
            <a:pPr lvl="1"/>
            <a:endParaRPr lang="en-US" dirty="0" smtClean="0"/>
          </a:p>
          <a:p>
            <a:pPr lvl="1"/>
            <a:r>
              <a:rPr lang="en-US" dirty="0" err="1" smtClean="0"/>
              <a:t>Normalización</a:t>
            </a:r>
            <a:r>
              <a:rPr lang="en-US" dirty="0" smtClean="0"/>
              <a:t> de </a:t>
            </a:r>
            <a:r>
              <a:rPr lang="en-US" dirty="0" err="1" smtClean="0"/>
              <a:t>las</a:t>
            </a:r>
            <a:r>
              <a:rPr lang="en-US" dirty="0" smtClean="0"/>
              <a:t> </a:t>
            </a:r>
            <a:r>
              <a:rPr lang="en-US" dirty="0" err="1" smtClean="0"/>
              <a:t>unidades</a:t>
            </a:r>
            <a:r>
              <a:rPr lang="en-US" dirty="0" smtClean="0"/>
              <a:t> de </a:t>
            </a:r>
            <a:r>
              <a:rPr lang="en-US" dirty="0" err="1" smtClean="0"/>
              <a:t>reporte</a:t>
            </a:r>
            <a:r>
              <a:rPr lang="en-US" dirty="0" smtClean="0"/>
              <a:t> de </a:t>
            </a:r>
            <a:r>
              <a:rPr lang="en-US" dirty="0" err="1" smtClean="0"/>
              <a:t>olas</a:t>
            </a:r>
            <a:endParaRPr lang="en-US" dirty="0" smtClean="0"/>
          </a:p>
          <a:p>
            <a:pPr lvl="1">
              <a:buNone/>
            </a:pPr>
            <a:endParaRPr lang="en-US" dirty="0" smtClean="0"/>
          </a:p>
          <a:p>
            <a:pPr lvl="1">
              <a:buNone/>
            </a:pPr>
            <a:endParaRPr lang="en-US" dirty="0" smtClean="0"/>
          </a:p>
          <a:p>
            <a:pPr lvl="1"/>
            <a:r>
              <a:rPr lang="en-US" dirty="0" err="1" smtClean="0"/>
              <a:t>Acoplamiento</a:t>
            </a:r>
            <a:r>
              <a:rPr lang="en-US" dirty="0" smtClean="0"/>
              <a:t> entre </a:t>
            </a:r>
            <a:r>
              <a:rPr lang="en-US" dirty="0" err="1" smtClean="0"/>
              <a:t>observaciones</a:t>
            </a:r>
            <a:r>
              <a:rPr lang="en-US" dirty="0" smtClean="0"/>
              <a:t> </a:t>
            </a:r>
            <a:r>
              <a:rPr lang="en-US" dirty="0" err="1" smtClean="0"/>
              <a:t>visuales</a:t>
            </a:r>
            <a:r>
              <a:rPr lang="en-US" dirty="0" smtClean="0"/>
              <a:t>, y </a:t>
            </a:r>
            <a:r>
              <a:rPr lang="en-US" dirty="0" err="1" smtClean="0"/>
              <a:t>predicciones</a:t>
            </a:r>
            <a:r>
              <a:rPr lang="en-US" dirty="0" smtClean="0"/>
              <a:t> de </a:t>
            </a:r>
            <a:r>
              <a:rPr lang="en-US" dirty="0" err="1" smtClean="0"/>
              <a:t>alta</a:t>
            </a:r>
            <a:r>
              <a:rPr lang="en-US" dirty="0" smtClean="0"/>
              <a:t> mar.</a:t>
            </a:r>
          </a:p>
          <a:p>
            <a:pPr lvl="1">
              <a:buNone/>
            </a:pPr>
            <a:endParaRPr lang="en-US" dirty="0" smtClean="0"/>
          </a:p>
          <a:p>
            <a:pPr lvl="1"/>
            <a:endParaRPr lang="en-US" dirty="0" smtClean="0"/>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 – </a:t>
            </a:r>
            <a:r>
              <a:rPr lang="en-US" dirty="0" err="1" smtClean="0"/>
              <a:t>Instancias</a:t>
            </a:r>
            <a:endParaRPr lang="es-AR" dirty="0"/>
          </a:p>
        </p:txBody>
      </p:sp>
      <p:sp>
        <p:nvSpPr>
          <p:cNvPr id="3" name="Content Placeholder 2"/>
          <p:cNvSpPr>
            <a:spLocks noGrp="1"/>
          </p:cNvSpPr>
          <p:nvPr>
            <p:ph idx="1"/>
          </p:nvPr>
        </p:nvSpPr>
        <p:spPr>
          <a:xfrm>
            <a:off x="457200" y="2040276"/>
            <a:ext cx="8229600" cy="4389120"/>
          </a:xfrm>
        </p:spPr>
        <p:txBody>
          <a:bodyPr>
            <a:normAutofit/>
          </a:bodyPr>
          <a:lstStyle/>
          <a:p>
            <a:pPr algn="just"/>
            <a:r>
              <a:rPr lang="es-ES" sz="2000" b="1" i="1" dirty="0" smtClean="0"/>
              <a:t>“</a:t>
            </a:r>
            <a:r>
              <a:rPr lang="es-ES" sz="2000" b="1" dirty="0" smtClean="0"/>
              <a:t>WW3SimpleStrategy</a:t>
            </a:r>
            <a:r>
              <a:rPr lang="es-ES" sz="2000" b="1" i="1" dirty="0" smtClean="0"/>
              <a:t>”:</a:t>
            </a:r>
          </a:p>
          <a:p>
            <a:pPr algn="just">
              <a:buNone/>
            </a:pPr>
            <a:r>
              <a:rPr lang="es-AR" sz="2000" i="1" dirty="0" smtClean="0"/>
              <a:t>{Altura, dirección, periodo, observación } </a:t>
            </a:r>
          </a:p>
          <a:p>
            <a:pPr algn="just"/>
            <a:r>
              <a:rPr lang="es-ES" sz="2000" b="1" i="1" dirty="0" smtClean="0"/>
              <a:t>“WW3TwoGridPointStrategy”:</a:t>
            </a:r>
          </a:p>
          <a:p>
            <a:pPr algn="just">
              <a:buNone/>
            </a:pPr>
            <a:r>
              <a:rPr lang="es-AR" sz="2000" i="1" dirty="0" smtClean="0"/>
              <a:t>{AlturaX1, direcciónX1, periodoX1, AlturaX2, promedioX2, periodoX2, observación}</a:t>
            </a:r>
            <a:endParaRPr lang="es-ES" sz="2000" b="1" i="1" dirty="0" smtClean="0"/>
          </a:p>
          <a:p>
            <a:pPr algn="just"/>
            <a:r>
              <a:rPr lang="es-ES" sz="2000" b="1" i="1" dirty="0" smtClean="0"/>
              <a:t>“WW3LastNLecturesStrategy”:</a:t>
            </a:r>
          </a:p>
          <a:p>
            <a:pPr algn="just">
              <a:buNone/>
            </a:pPr>
            <a:r>
              <a:rPr lang="es-AR" sz="2000" i="1" dirty="0" smtClean="0"/>
              <a:t>{Altura T1, dirección T1, período T1,…, altura </a:t>
            </a:r>
            <a:r>
              <a:rPr lang="es-AR" sz="2000" i="1" dirty="0" err="1" smtClean="0"/>
              <a:t>Tn</a:t>
            </a:r>
            <a:r>
              <a:rPr lang="es-AR" sz="2000" i="1" dirty="0" smtClean="0"/>
              <a:t>, dirección </a:t>
            </a:r>
            <a:r>
              <a:rPr lang="es-AR" sz="2000" i="1" dirty="0" err="1" smtClean="0"/>
              <a:t>Tn</a:t>
            </a:r>
            <a:r>
              <a:rPr lang="es-AR" sz="2000" i="1" dirty="0" smtClean="0"/>
              <a:t>, periodo </a:t>
            </a:r>
            <a:r>
              <a:rPr lang="es-AR" sz="2000" i="1" dirty="0" err="1" smtClean="0"/>
              <a:t>Tn</a:t>
            </a:r>
            <a:r>
              <a:rPr lang="es-AR" sz="2000" i="1" dirty="0" smtClean="0"/>
              <a:t>, observación}</a:t>
            </a:r>
            <a:endParaRPr lang="es-ES" sz="2000" b="1" i="1" dirty="0" smtClean="0"/>
          </a:p>
          <a:p>
            <a:pPr algn="just"/>
            <a:r>
              <a:rPr lang="es-ES" sz="2000" b="1" i="1" dirty="0" smtClean="0"/>
              <a:t>“WW3LastNDaysStrategy”:</a:t>
            </a:r>
          </a:p>
          <a:p>
            <a:pPr algn="just">
              <a:buNone/>
            </a:pPr>
            <a:r>
              <a:rPr lang="es-AR" sz="2000" i="1" dirty="0" smtClean="0"/>
              <a:t>{Altura T1, dirección T1, período T1,…, altura </a:t>
            </a:r>
            <a:r>
              <a:rPr lang="es-AR" sz="2000" i="1" dirty="0" err="1" smtClean="0"/>
              <a:t>Tn</a:t>
            </a:r>
            <a:r>
              <a:rPr lang="es-AR" sz="2000" i="1" dirty="0" smtClean="0"/>
              <a:t>, dirección </a:t>
            </a:r>
            <a:r>
              <a:rPr lang="es-AR" sz="2000" i="1" dirty="0" err="1" smtClean="0"/>
              <a:t>Tn</a:t>
            </a:r>
            <a:r>
              <a:rPr lang="es-AR" sz="2000" i="1" dirty="0" smtClean="0"/>
              <a:t>, periodo </a:t>
            </a:r>
            <a:r>
              <a:rPr lang="es-AR" sz="2000" i="1" dirty="0" err="1" smtClean="0"/>
              <a:t>Tn</a:t>
            </a:r>
            <a:r>
              <a:rPr lang="es-AR" sz="2000" i="1" dirty="0" smtClean="0"/>
              <a:t>, observación}</a:t>
            </a:r>
            <a:endParaRPr lang="es-AR" sz="2000" dirty="0" smtClean="0"/>
          </a:p>
          <a:p>
            <a:endParaRPr lang="es-AR" dirty="0" smtClean="0"/>
          </a:p>
          <a:p>
            <a:endParaRPr lang="es-A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r>
              <a:rPr lang="en-US" dirty="0" smtClean="0"/>
              <a:t> </a:t>
            </a:r>
            <a:endParaRPr lang="en-US" dirty="0" smtClean="0"/>
          </a:p>
          <a:p>
            <a:r>
              <a:rPr lang="en-US" dirty="0" err="1" smtClean="0"/>
              <a:t>Problematica</a:t>
            </a:r>
            <a:endParaRPr lang="en-US" dirty="0" smtClean="0"/>
          </a:p>
          <a:p>
            <a:r>
              <a:rPr lang="en-US" dirty="0" err="1" smtClean="0"/>
              <a:t>Aprendizaje</a:t>
            </a:r>
            <a:r>
              <a:rPr lang="en-US" dirty="0" smtClean="0"/>
              <a:t> </a:t>
            </a:r>
            <a:r>
              <a:rPr lang="en-US" dirty="0" smtClean="0"/>
              <a:t>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3" cstate="print"/>
          <a:srcRect/>
          <a:stretch>
            <a:fillRect/>
          </a:stretch>
        </p:blipFill>
        <p:spPr bwMode="auto">
          <a:xfrm>
            <a:off x="0" y="1"/>
            <a:ext cx="9144000" cy="6858000"/>
          </a:xfrm>
          <a:prstGeom prst="rect">
            <a:avLst/>
          </a:prstGeom>
          <a:noFill/>
          <a:ln w="9525">
            <a:noFill/>
            <a:miter lim="800000"/>
            <a:headEnd/>
            <a:tailEnd/>
          </a:ln>
        </p:spPr>
      </p:pic>
      <p:sp>
        <p:nvSpPr>
          <p:cNvPr id="2" name="Title 1"/>
          <p:cNvSpPr>
            <a:spLocks noGrp="1"/>
          </p:cNvSpPr>
          <p:nvPr>
            <p:ph type="title"/>
          </p:nvPr>
        </p:nvSpPr>
        <p:spPr>
          <a:xfrm>
            <a:off x="0" y="0"/>
            <a:ext cx="8229600" cy="1143000"/>
          </a:xfrm>
        </p:spPr>
        <p:txBody>
          <a:bodyPr/>
          <a:lstStyle/>
          <a:p>
            <a:pPr algn="ctr"/>
            <a:r>
              <a:rPr lang="en-US" dirty="0" err="1" smtClean="0">
                <a:solidFill>
                  <a:schemeClr val="bg1"/>
                </a:solidFill>
              </a:rPr>
              <a:t>Contexto</a:t>
            </a:r>
            <a:r>
              <a:rPr lang="en-US" dirty="0" smtClean="0">
                <a:solidFill>
                  <a:schemeClr val="bg1"/>
                </a:solidFill>
              </a:rPr>
              <a:t> </a:t>
            </a:r>
            <a:endParaRPr lang="es-AR"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736"/>
            <a:ext cx="8229600" cy="642934"/>
          </a:xfrm>
        </p:spPr>
        <p:txBody>
          <a:bodyPr>
            <a:normAutofit fontScale="90000"/>
          </a:bodyPr>
          <a:lstStyle/>
          <a:p>
            <a:r>
              <a:rPr lang="es-ES_tradnl" dirty="0" smtClean="0"/>
              <a:t/>
            </a:r>
            <a:br>
              <a:rPr lang="es-ES_tradnl" dirty="0" smtClean="0"/>
            </a:br>
            <a:r>
              <a:rPr lang="es-ES_tradnl" dirty="0" smtClean="0"/>
              <a:t/>
            </a:r>
            <a:br>
              <a:rPr lang="es-ES_tradnl" dirty="0" smtClean="0"/>
            </a:br>
            <a:r>
              <a:rPr lang="es-ES_tradnl" dirty="0" smtClean="0"/>
              <a:t>Olas </a:t>
            </a:r>
            <a:r>
              <a:rPr lang="es-ES_tradnl" dirty="0" smtClean="0"/>
              <a:t>– Conceptos generales</a:t>
            </a:r>
            <a:br>
              <a:rPr lang="es-ES_tradnl" dirty="0" smtClean="0"/>
            </a:br>
            <a:endParaRPr lang="es-AR" dirty="0"/>
          </a:p>
        </p:txBody>
      </p:sp>
      <p:pic>
        <p:nvPicPr>
          <p:cNvPr id="4" name="Picture 3" descr="wave parts ES.jpg"/>
          <p:cNvPicPr>
            <a:picLocks noChangeAspect="1"/>
          </p:cNvPicPr>
          <p:nvPr/>
        </p:nvPicPr>
        <p:blipFill>
          <a:blip r:embed="rId3" cstate="print"/>
          <a:stretch>
            <a:fillRect/>
          </a:stretch>
        </p:blipFill>
        <p:spPr>
          <a:xfrm>
            <a:off x="928662" y="2071678"/>
            <a:ext cx="7286676" cy="350046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Modelado</a:t>
            </a:r>
            <a:r>
              <a:rPr lang="en-US" dirty="0" smtClean="0"/>
              <a:t> de </a:t>
            </a:r>
            <a:r>
              <a:rPr lang="en-US" dirty="0" err="1" smtClean="0"/>
              <a:t>Olas</a:t>
            </a:r>
            <a:r>
              <a:rPr lang="en-US" dirty="0" smtClean="0"/>
              <a:t> </a:t>
            </a:r>
            <a:endParaRPr lang="es-AR" dirty="0"/>
          </a:p>
        </p:txBody>
      </p:sp>
      <p:sp>
        <p:nvSpPr>
          <p:cNvPr id="3" name="Content Placeholder 2"/>
          <p:cNvSpPr>
            <a:spLocks noGrp="1"/>
          </p:cNvSpPr>
          <p:nvPr>
            <p:ph idx="1"/>
          </p:nvPr>
        </p:nvSpPr>
        <p:spPr>
          <a:xfrm>
            <a:off x="2214546" y="1500174"/>
            <a:ext cx="6186502" cy="493388"/>
          </a:xfrm>
        </p:spPr>
        <p:txBody>
          <a:bodyPr>
            <a:normAutofit/>
          </a:bodyPr>
          <a:lstStyle/>
          <a:p>
            <a:endParaRPr lang="es-ES_tradnl" dirty="0" smtClean="0"/>
          </a:p>
          <a:p>
            <a:endParaRPr lang="es-AR" dirty="0"/>
          </a:p>
        </p:txBody>
      </p:sp>
      <p:sp>
        <p:nvSpPr>
          <p:cNvPr id="25602" name="AutoShape 2"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4" name="AutoShape 4"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8" name="AutoShape 8"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10" name="AutoShape 10"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 name="Picture 8" descr="nearshore_wave_montage.jpg"/>
          <p:cNvPicPr>
            <a:picLocks noChangeAspect="1"/>
          </p:cNvPicPr>
          <p:nvPr/>
        </p:nvPicPr>
        <p:blipFill>
          <a:blip r:embed="rId3" cstate="print"/>
          <a:stretch>
            <a:fillRect/>
          </a:stretch>
        </p:blipFill>
        <p:spPr>
          <a:xfrm>
            <a:off x="1428728" y="1928802"/>
            <a:ext cx="5953140" cy="396876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Contexto</a:t>
            </a:r>
            <a:r>
              <a:rPr lang="en-US" dirty="0" smtClean="0"/>
              <a:t> (2)</a:t>
            </a:r>
            <a:endParaRPr lang="es-AR" dirty="0"/>
          </a:p>
        </p:txBody>
      </p:sp>
      <p:sp>
        <p:nvSpPr>
          <p:cNvPr id="3" name="Content Placeholder 2"/>
          <p:cNvSpPr>
            <a:spLocks noGrp="1"/>
          </p:cNvSpPr>
          <p:nvPr>
            <p:ph idx="1"/>
          </p:nvPr>
        </p:nvSpPr>
        <p:spPr/>
        <p:txBody>
          <a:bodyPr>
            <a:normAutofit/>
          </a:bodyPr>
          <a:lstStyle/>
          <a:p>
            <a:r>
              <a:rPr lang="en-US" dirty="0" err="1" smtClean="0"/>
              <a:t>Utilizacion</a:t>
            </a:r>
            <a:r>
              <a:rPr lang="en-US" dirty="0" smtClean="0"/>
              <a:t> de los </a:t>
            </a:r>
            <a:r>
              <a:rPr lang="en-US" dirty="0" err="1" smtClean="0"/>
              <a:t>pronosticos</a:t>
            </a:r>
            <a:r>
              <a:rPr lang="en-US" dirty="0" smtClean="0"/>
              <a:t> de </a:t>
            </a:r>
            <a:r>
              <a:rPr lang="en-US" dirty="0" err="1" smtClean="0"/>
              <a:t>olas</a:t>
            </a:r>
            <a:r>
              <a:rPr lang="en-US" dirty="0" smtClean="0"/>
              <a:t>:</a:t>
            </a:r>
            <a:endParaRPr lang="en-US" dirty="0" smtClean="0"/>
          </a:p>
          <a:p>
            <a:pPr lvl="7"/>
            <a:r>
              <a:rPr lang="en-US" dirty="0" err="1" smtClean="0"/>
              <a:t>Navegación</a:t>
            </a:r>
            <a:r>
              <a:rPr lang="en-US" dirty="0" smtClean="0"/>
              <a:t> </a:t>
            </a:r>
          </a:p>
          <a:p>
            <a:pPr lvl="7"/>
            <a:r>
              <a:rPr lang="en-US" dirty="0" err="1" smtClean="0"/>
              <a:t>Operación</a:t>
            </a:r>
            <a:r>
              <a:rPr lang="en-US" dirty="0" smtClean="0"/>
              <a:t> de </a:t>
            </a:r>
            <a:r>
              <a:rPr lang="en-US" dirty="0" err="1" smtClean="0"/>
              <a:t>puertos</a:t>
            </a:r>
            <a:endParaRPr lang="en-US" dirty="0" smtClean="0"/>
          </a:p>
          <a:p>
            <a:pPr lvl="7"/>
            <a:r>
              <a:rPr lang="en-US" dirty="0" err="1" smtClean="0"/>
              <a:t>Deportes</a:t>
            </a:r>
            <a:r>
              <a:rPr lang="en-US" dirty="0" smtClean="0"/>
              <a:t> </a:t>
            </a:r>
            <a:r>
              <a:rPr lang="en-US" dirty="0" err="1" smtClean="0"/>
              <a:t>acuaticos</a:t>
            </a:r>
            <a:r>
              <a:rPr lang="en-US" dirty="0" smtClean="0"/>
              <a:t>(Surf, </a:t>
            </a:r>
            <a:r>
              <a:rPr lang="en-US" dirty="0" err="1" smtClean="0"/>
              <a:t>Kayac</a:t>
            </a:r>
            <a:r>
              <a:rPr lang="en-US" dirty="0" smtClean="0"/>
              <a:t>, windsurf, etc)</a:t>
            </a:r>
          </a:p>
          <a:p>
            <a:pPr lvl="7"/>
            <a:r>
              <a:rPr lang="en-US" dirty="0" err="1" smtClean="0"/>
              <a:t>Seguridad</a:t>
            </a:r>
            <a:r>
              <a:rPr lang="en-US" dirty="0" smtClean="0"/>
              <a:t> </a:t>
            </a:r>
            <a:r>
              <a:rPr lang="en-US" dirty="0" err="1" smtClean="0"/>
              <a:t>Costera</a:t>
            </a:r>
            <a:endParaRPr lang="en-US" dirty="0" smtClean="0"/>
          </a:p>
          <a:p>
            <a:pPr lvl="8">
              <a:buNone/>
            </a:pPr>
            <a:endParaRPr lang="en-US" dirty="0" smtClean="0"/>
          </a:p>
          <a:p>
            <a:endParaRPr lang="en-US" dirty="0" smtClean="0"/>
          </a:p>
          <a:p>
            <a:endParaRPr lang="en-US" b="1"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pic>
        <p:nvPicPr>
          <p:cNvPr id="3078" name="Picture 6" descr="http://www.rlyachts.net/RobsStories-12a.jpg"/>
          <p:cNvPicPr>
            <a:picLocks noChangeAspect="1" noChangeArrowheads="1"/>
          </p:cNvPicPr>
          <p:nvPr/>
        </p:nvPicPr>
        <p:blipFill>
          <a:blip r:embed="rId2" cstate="print"/>
          <a:srcRect/>
          <a:stretch>
            <a:fillRect/>
          </a:stretch>
        </p:blipFill>
        <p:spPr bwMode="auto">
          <a:xfrm>
            <a:off x="6286512" y="1785926"/>
            <a:ext cx="2213377" cy="1639770"/>
          </a:xfrm>
          <a:prstGeom prst="rect">
            <a:avLst/>
          </a:prstGeom>
          <a:noFill/>
        </p:spPr>
      </p:pic>
      <p:pic>
        <p:nvPicPr>
          <p:cNvPr id="9" name="Picture 8" descr="nww3_at.anim.gif"/>
          <p:cNvPicPr>
            <a:picLocks noChangeAspect="1"/>
          </p:cNvPicPr>
          <p:nvPr/>
        </p:nvPicPr>
        <p:blipFill>
          <a:blip r:embed="rId3" cstate="print"/>
          <a:stretch>
            <a:fillRect/>
          </a:stretch>
        </p:blipFill>
        <p:spPr>
          <a:xfrm>
            <a:off x="9929850" y="590550"/>
            <a:ext cx="4572000" cy="6267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Contexto</a:t>
            </a:r>
            <a:r>
              <a:rPr lang="en-US" dirty="0" smtClean="0"/>
              <a:t> (2)</a:t>
            </a:r>
            <a:endParaRPr lang="es-AR" dirty="0"/>
          </a:p>
        </p:txBody>
      </p:sp>
      <p:sp>
        <p:nvSpPr>
          <p:cNvPr id="3" name="Content Placeholder 2"/>
          <p:cNvSpPr>
            <a:spLocks noGrp="1"/>
          </p:cNvSpPr>
          <p:nvPr>
            <p:ph idx="1"/>
          </p:nvPr>
        </p:nvSpPr>
        <p:spPr>
          <a:xfrm>
            <a:off x="500034" y="1643050"/>
            <a:ext cx="8229600" cy="779140"/>
          </a:xfrm>
        </p:spPr>
        <p:txBody>
          <a:bodyPr>
            <a:normAutofit lnSpcReduction="10000"/>
          </a:bodyPr>
          <a:lstStyle/>
          <a:p>
            <a:pPr lvl="8">
              <a:buNone/>
            </a:pPr>
            <a:endParaRPr lang="en-US" dirty="0" smtClean="0"/>
          </a:p>
          <a:p>
            <a:pPr algn="ctr">
              <a:buNone/>
            </a:pPr>
            <a:r>
              <a:rPr lang="en-US" dirty="0" err="1" smtClean="0"/>
              <a:t>Prediccion</a:t>
            </a:r>
            <a:r>
              <a:rPr lang="en-US" dirty="0" smtClean="0"/>
              <a:t> de </a:t>
            </a:r>
            <a:r>
              <a:rPr lang="en-US" dirty="0" err="1" smtClean="0"/>
              <a:t>Olas</a:t>
            </a:r>
            <a:r>
              <a:rPr lang="en-US" dirty="0" smtClean="0"/>
              <a:t> - </a:t>
            </a:r>
            <a:r>
              <a:rPr lang="en-US" dirty="0" err="1" smtClean="0"/>
              <a:t>WaveWatch</a:t>
            </a:r>
            <a:r>
              <a:rPr lang="en-US" dirty="0" smtClean="0"/>
              <a:t> III</a:t>
            </a: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pic>
        <p:nvPicPr>
          <p:cNvPr id="9" name="Picture 8" descr="nww3_at.anim.gif"/>
          <p:cNvPicPr>
            <a:picLocks noChangeAspect="1"/>
          </p:cNvPicPr>
          <p:nvPr/>
        </p:nvPicPr>
        <p:blipFill>
          <a:blip r:embed="rId4" cstate="print"/>
          <a:stretch>
            <a:fillRect/>
          </a:stretch>
        </p:blipFill>
        <p:spPr>
          <a:xfrm>
            <a:off x="9929850" y="590550"/>
            <a:ext cx="4572000" cy="6267450"/>
          </a:xfrm>
          <a:prstGeom prst="rect">
            <a:avLst/>
          </a:prstGeom>
        </p:spPr>
      </p:pic>
      <p:pic>
        <p:nvPicPr>
          <p:cNvPr id="10" name="Picture 9" descr="nww3_at.anim.gif"/>
          <p:cNvPicPr>
            <a:picLocks noChangeAspect="1"/>
          </p:cNvPicPr>
          <p:nvPr/>
        </p:nvPicPr>
        <p:blipFill>
          <a:blip r:embed="rId4" cstate="print"/>
          <a:stretch>
            <a:fillRect/>
          </a:stretch>
        </p:blipFill>
        <p:spPr>
          <a:xfrm>
            <a:off x="2643174" y="2928934"/>
            <a:ext cx="2286016" cy="3133747"/>
          </a:xfrm>
          <a:prstGeom prst="rect">
            <a:avLst/>
          </a:prstGeom>
        </p:spPr>
      </p:pic>
      <p:pic>
        <p:nvPicPr>
          <p:cNvPr id="8" name="world forecast.avi">
            <a:hlinkClick r:id="" action="ppaction://media"/>
          </p:cNvPr>
          <p:cNvPicPr>
            <a:picLocks noRot="1" noChangeAspect="1"/>
          </p:cNvPicPr>
          <p:nvPr>
            <a:videoFile r:link="rId1"/>
          </p:nvPr>
        </p:nvPicPr>
        <p:blipFill>
          <a:blip r:embed="rId5" cstate="print"/>
          <a:stretch>
            <a:fillRect/>
          </a:stretch>
        </p:blipFill>
        <p:spPr>
          <a:xfrm>
            <a:off x="2000232" y="2500306"/>
            <a:ext cx="4667260" cy="4090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p:cTn id="18"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(1)</a:t>
            </a:r>
            <a:endParaRPr lang="es-AR" dirty="0"/>
          </a:p>
        </p:txBody>
      </p:sp>
      <p:sp>
        <p:nvSpPr>
          <p:cNvPr id="4" name="Content Placeholder 3"/>
          <p:cNvSpPr>
            <a:spLocks noGrp="1"/>
          </p:cNvSpPr>
          <p:nvPr>
            <p:ph idx="1"/>
          </p:nvPr>
        </p:nvSpPr>
        <p:spPr/>
        <p:txBody>
          <a:bodyPr/>
          <a:lstStyle/>
          <a:p>
            <a:r>
              <a:rPr lang="en-US" dirty="0" err="1" smtClean="0"/>
              <a:t>Prediccion</a:t>
            </a:r>
            <a:r>
              <a:rPr lang="en-US" dirty="0" smtClean="0"/>
              <a:t> de </a:t>
            </a:r>
            <a:r>
              <a:rPr lang="en-US" dirty="0" err="1" smtClean="0"/>
              <a:t>oleaje</a:t>
            </a:r>
            <a:r>
              <a:rPr lang="en-US" dirty="0" smtClean="0"/>
              <a:t> en la </a:t>
            </a:r>
            <a:r>
              <a:rPr lang="en-US" dirty="0" err="1" smtClean="0"/>
              <a:t>cercania</a:t>
            </a:r>
            <a:r>
              <a:rPr lang="en-US" dirty="0" smtClean="0"/>
              <a:t> de la </a:t>
            </a:r>
            <a:r>
              <a:rPr lang="en-US" dirty="0" err="1" smtClean="0"/>
              <a:t>costa</a:t>
            </a:r>
            <a:r>
              <a:rPr lang="en-US" dirty="0" smtClean="0"/>
              <a:t>.</a:t>
            </a:r>
          </a:p>
          <a:p>
            <a:pPr>
              <a:buNone/>
            </a:pPr>
            <a:endParaRPr lang="en-US" dirty="0" smtClean="0"/>
          </a:p>
          <a:p>
            <a:pPr>
              <a:buNone/>
            </a:pPr>
            <a:r>
              <a:rPr lang="en-US" dirty="0" smtClean="0"/>
              <a:t>	</a:t>
            </a:r>
            <a:r>
              <a:rPr lang="en-US" dirty="0" err="1" smtClean="0"/>
              <a:t>Casos</a:t>
            </a:r>
            <a:r>
              <a:rPr lang="en-US" dirty="0" smtClean="0"/>
              <a:t> </a:t>
            </a:r>
            <a:r>
              <a:rPr lang="en-US" dirty="0" err="1" smtClean="0"/>
              <a:t>Pasados</a:t>
            </a:r>
            <a:endParaRPr lang="en-US" dirty="0" smtClean="0"/>
          </a:p>
          <a:p>
            <a:endParaRPr lang="en-US" dirty="0" smtClean="0"/>
          </a:p>
          <a:p>
            <a:endParaRPr lang="es-AR" dirty="0"/>
          </a:p>
        </p:txBody>
      </p:sp>
      <p:sp>
        <p:nvSpPr>
          <p:cNvPr id="5" name="Rectangle 4"/>
          <p:cNvSpPr/>
          <p:nvPr/>
        </p:nvSpPr>
        <p:spPr>
          <a:xfrm>
            <a:off x="4143372" y="3286124"/>
            <a:ext cx="1928826"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Algoritmo</a:t>
            </a:r>
            <a:r>
              <a:rPr lang="en-US" dirty="0" smtClean="0"/>
              <a:t> de </a:t>
            </a:r>
            <a:r>
              <a:rPr lang="en-US" dirty="0" err="1" smtClean="0"/>
              <a:t>Aprendizaje</a:t>
            </a:r>
            <a:endParaRPr lang="en-US" dirty="0" smtClean="0"/>
          </a:p>
          <a:p>
            <a:pPr algn="ctr"/>
            <a:r>
              <a:rPr lang="en-US" dirty="0" smtClean="0"/>
              <a:t>De </a:t>
            </a:r>
          </a:p>
          <a:p>
            <a:pPr algn="ctr"/>
            <a:r>
              <a:rPr lang="en-US" dirty="0" err="1" smtClean="0"/>
              <a:t>Maquina</a:t>
            </a:r>
            <a:endParaRPr lang="es-AR" dirty="0"/>
          </a:p>
        </p:txBody>
      </p:sp>
      <p:sp>
        <p:nvSpPr>
          <p:cNvPr id="11" name="Right Arrow 10"/>
          <p:cNvSpPr/>
          <p:nvPr/>
        </p:nvSpPr>
        <p:spPr>
          <a:xfrm>
            <a:off x="6143636" y="3714752"/>
            <a:ext cx="714380"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angle 11"/>
          <p:cNvSpPr/>
          <p:nvPr/>
        </p:nvSpPr>
        <p:spPr>
          <a:xfrm>
            <a:off x="7215206" y="3357562"/>
            <a:ext cx="1714512"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Pronosticador</a:t>
            </a:r>
            <a:endParaRPr lang="en-US" dirty="0" smtClean="0"/>
          </a:p>
          <a:p>
            <a:pPr algn="ctr"/>
            <a:r>
              <a:rPr lang="en-US" dirty="0" err="1" smtClean="0"/>
              <a:t>para</a:t>
            </a:r>
            <a:r>
              <a:rPr lang="en-US" dirty="0" smtClean="0"/>
              <a:t> el </a:t>
            </a:r>
            <a:r>
              <a:rPr lang="en-US" dirty="0" err="1" smtClean="0"/>
              <a:t>lugar</a:t>
            </a:r>
            <a:r>
              <a:rPr lang="en-US" dirty="0" smtClean="0"/>
              <a:t> </a:t>
            </a:r>
            <a:r>
              <a:rPr lang="en-US" dirty="0" err="1" smtClean="0"/>
              <a:t>deseado</a:t>
            </a:r>
            <a:endParaRPr lang="es-AR" dirty="0"/>
          </a:p>
        </p:txBody>
      </p:sp>
      <p:sp>
        <p:nvSpPr>
          <p:cNvPr id="20" name="Oval 19"/>
          <p:cNvSpPr/>
          <p:nvPr/>
        </p:nvSpPr>
        <p:spPr>
          <a:xfrm>
            <a:off x="0" y="2285992"/>
            <a:ext cx="3428992" cy="36433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2" name="Straight Arrow Connector 21"/>
          <p:cNvCxnSpPr/>
          <p:nvPr/>
        </p:nvCxnSpPr>
        <p:spPr>
          <a:xfrm>
            <a:off x="3428992" y="3929066"/>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714480" y="3429000"/>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Rectangle 24"/>
          <p:cNvSpPr/>
          <p:nvPr/>
        </p:nvSpPr>
        <p:spPr>
          <a:xfrm>
            <a:off x="1714480" y="4429132"/>
            <a:ext cx="1357322" cy="42862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Rectangle 25"/>
          <p:cNvSpPr/>
          <p:nvPr/>
        </p:nvSpPr>
        <p:spPr>
          <a:xfrm>
            <a:off x="1714480" y="3929066"/>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7" name="Rectangle 26"/>
          <p:cNvSpPr/>
          <p:nvPr/>
        </p:nvSpPr>
        <p:spPr>
          <a:xfrm>
            <a:off x="285720" y="342900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Rectangle 27"/>
          <p:cNvSpPr/>
          <p:nvPr/>
        </p:nvSpPr>
        <p:spPr>
          <a:xfrm>
            <a:off x="285720" y="392906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Rectangle 28"/>
          <p:cNvSpPr/>
          <p:nvPr/>
        </p:nvSpPr>
        <p:spPr>
          <a:xfrm>
            <a:off x="285720" y="4429132"/>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(2)</a:t>
            </a:r>
            <a:endParaRPr lang="es-AR" dirty="0"/>
          </a:p>
        </p:txBody>
      </p:sp>
      <p:sp>
        <p:nvSpPr>
          <p:cNvPr id="4" name="Content Placeholder 3"/>
          <p:cNvSpPr>
            <a:spLocks noGrp="1"/>
          </p:cNvSpPr>
          <p:nvPr>
            <p:ph idx="1"/>
          </p:nvPr>
        </p:nvSpPr>
        <p:spPr/>
        <p:txBody>
          <a:bodyPr/>
          <a:lstStyle/>
          <a:p>
            <a:r>
              <a:rPr lang="en-US" dirty="0" err="1" smtClean="0"/>
              <a:t>Prediccion</a:t>
            </a:r>
            <a:r>
              <a:rPr lang="en-US" dirty="0" smtClean="0"/>
              <a:t> de </a:t>
            </a:r>
            <a:r>
              <a:rPr lang="en-US" dirty="0" err="1" smtClean="0"/>
              <a:t>oleaje</a:t>
            </a:r>
            <a:r>
              <a:rPr lang="en-US" dirty="0" smtClean="0"/>
              <a:t> en la </a:t>
            </a:r>
            <a:r>
              <a:rPr lang="en-US" dirty="0" err="1" smtClean="0"/>
              <a:t>cercania</a:t>
            </a:r>
            <a:r>
              <a:rPr lang="en-US" dirty="0" smtClean="0"/>
              <a:t> de la </a:t>
            </a:r>
            <a:r>
              <a:rPr lang="en-US" dirty="0" err="1" smtClean="0"/>
              <a:t>costa</a:t>
            </a:r>
            <a:r>
              <a:rPr lang="en-US" dirty="0" smtClean="0"/>
              <a:t>.</a:t>
            </a:r>
          </a:p>
          <a:p>
            <a:pPr>
              <a:buNone/>
            </a:pPr>
            <a:endParaRPr lang="en-US" dirty="0" smtClean="0"/>
          </a:p>
          <a:p>
            <a:pPr>
              <a:buNone/>
            </a:pPr>
            <a:r>
              <a:rPr lang="en-US" dirty="0" smtClean="0"/>
              <a:t>	</a:t>
            </a:r>
            <a:r>
              <a:rPr lang="en-US" dirty="0" err="1" smtClean="0"/>
              <a:t>Caso</a:t>
            </a:r>
            <a:r>
              <a:rPr lang="en-US" dirty="0" smtClean="0"/>
              <a:t> Nuevo</a:t>
            </a:r>
            <a:endParaRPr lang="en-US" dirty="0" smtClean="0"/>
          </a:p>
          <a:p>
            <a:endParaRPr lang="en-US" dirty="0" smtClean="0"/>
          </a:p>
          <a:p>
            <a:endParaRPr lang="es-AR" dirty="0"/>
          </a:p>
        </p:txBody>
      </p:sp>
      <p:sp>
        <p:nvSpPr>
          <p:cNvPr id="12" name="Rectangle 11"/>
          <p:cNvSpPr/>
          <p:nvPr/>
        </p:nvSpPr>
        <p:spPr>
          <a:xfrm>
            <a:off x="3214678" y="3214686"/>
            <a:ext cx="1714512"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Pronosticador</a:t>
            </a:r>
            <a:endParaRPr lang="en-US" dirty="0" smtClean="0"/>
          </a:p>
          <a:p>
            <a:pPr algn="ctr"/>
            <a:r>
              <a:rPr lang="en-US" dirty="0" err="1" smtClean="0"/>
              <a:t>para</a:t>
            </a:r>
            <a:r>
              <a:rPr lang="en-US" dirty="0" smtClean="0"/>
              <a:t> el </a:t>
            </a:r>
            <a:r>
              <a:rPr lang="en-US" dirty="0" err="1" smtClean="0"/>
              <a:t>lugar</a:t>
            </a:r>
            <a:r>
              <a:rPr lang="en-US" dirty="0" smtClean="0"/>
              <a:t> </a:t>
            </a:r>
            <a:r>
              <a:rPr lang="en-US" dirty="0" err="1" smtClean="0"/>
              <a:t>deseado</a:t>
            </a:r>
            <a:endParaRPr lang="es-AR" dirty="0"/>
          </a:p>
        </p:txBody>
      </p:sp>
      <p:sp>
        <p:nvSpPr>
          <p:cNvPr id="27" name="Rectangle 26"/>
          <p:cNvSpPr/>
          <p:nvPr/>
        </p:nvSpPr>
        <p:spPr>
          <a:xfrm>
            <a:off x="928662" y="342900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6" name="Straight Arrow Connector 15"/>
          <p:cNvCxnSpPr>
            <a:stCxn id="27" idx="3"/>
          </p:cNvCxnSpPr>
          <p:nvPr/>
        </p:nvCxnSpPr>
        <p:spPr>
          <a:xfrm flipV="1">
            <a:off x="2285984" y="3571876"/>
            <a:ext cx="857256"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000628" y="3714752"/>
            <a:ext cx="121444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215074" y="3143248"/>
            <a:ext cx="2071702"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Pronostico</a:t>
            </a:r>
            <a:r>
              <a:rPr lang="en-US" dirty="0" smtClean="0"/>
              <a:t> </a:t>
            </a:r>
            <a:r>
              <a:rPr lang="en-US" dirty="0" err="1" smtClean="0"/>
              <a:t>transformado</a:t>
            </a:r>
            <a:endParaRPr lang="es-AR"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3391</TotalTime>
  <Words>628</Words>
  <Application>Microsoft Office PowerPoint</Application>
  <PresentationFormat>On-screen Show (4:3)</PresentationFormat>
  <Paragraphs>164</Paragraphs>
  <Slides>16</Slides>
  <Notes>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Flow</vt:lpstr>
      <vt:lpstr>Surf-Forecaster</vt:lpstr>
      <vt:lpstr>Agenda</vt:lpstr>
      <vt:lpstr>Contexto </vt:lpstr>
      <vt:lpstr>  Olas – Conceptos generales </vt:lpstr>
      <vt:lpstr>Modelado de Olas </vt:lpstr>
      <vt:lpstr>Contexto (2)</vt:lpstr>
      <vt:lpstr>Contexto (2)</vt:lpstr>
      <vt:lpstr>Propuesta(1)</vt:lpstr>
      <vt:lpstr>Propuesta(2)</vt:lpstr>
      <vt:lpstr>Motivacion</vt:lpstr>
      <vt:lpstr>Objetivos</vt:lpstr>
      <vt:lpstr>Caso de estudio - Lugar</vt:lpstr>
      <vt:lpstr>Caso de estudio – Datos Utilizados</vt:lpstr>
      <vt:lpstr>Caso de estudio – Datos Utilizados</vt:lpstr>
      <vt:lpstr>Caso de estudio – Preprocesamiento</vt:lpstr>
      <vt:lpstr>Caso de estudio – Instancias</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Surf-Forecaster</dc:title>
  <dc:creator>esteban</dc:creator>
  <cp:lastModifiedBy>esteban</cp:lastModifiedBy>
  <cp:revision>60</cp:revision>
  <dcterms:created xsi:type="dcterms:W3CDTF">2010-06-10T01:38:43Z</dcterms:created>
  <dcterms:modified xsi:type="dcterms:W3CDTF">2010-08-14T04:20:52Z</dcterms:modified>
</cp:coreProperties>
</file>